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8"/>
  </p:notesMasterIdLst>
  <p:sldIdLst>
    <p:sldId id="256" r:id="rId5"/>
    <p:sldId id="258" r:id="rId6"/>
    <p:sldId id="3989" r:id="rId7"/>
    <p:sldId id="259" r:id="rId8"/>
    <p:sldId id="273" r:id="rId9"/>
    <p:sldId id="3976" r:id="rId10"/>
    <p:sldId id="3969" r:id="rId11"/>
    <p:sldId id="3992" r:id="rId12"/>
    <p:sldId id="3975" r:id="rId13"/>
    <p:sldId id="3971" r:id="rId14"/>
    <p:sldId id="263" r:id="rId15"/>
    <p:sldId id="381" r:id="rId16"/>
    <p:sldId id="3967" r:id="rId17"/>
    <p:sldId id="3983" r:id="rId18"/>
    <p:sldId id="3984" r:id="rId19"/>
    <p:sldId id="3985" r:id="rId20"/>
    <p:sldId id="3986" r:id="rId21"/>
    <p:sldId id="3987" r:id="rId22"/>
    <p:sldId id="3988" r:id="rId23"/>
    <p:sldId id="3991" r:id="rId24"/>
    <p:sldId id="3978" r:id="rId25"/>
    <p:sldId id="3980" r:id="rId26"/>
    <p:sldId id="264" r:id="rId27"/>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Montserrat" panose="020B0604020202020204" charset="0"/>
      <p:regular r:id="rId33"/>
      <p:bold r:id="rId34"/>
      <p:italic r:id="rId35"/>
      <p:boldItalic r:id="rId36"/>
    </p:embeddedFont>
    <p:embeddedFont>
      <p:font typeface="Montserrat Classic" panose="020B0604020202020204" charset="0"/>
      <p:regular r:id="rId37"/>
    </p:embeddedFont>
    <p:embeddedFont>
      <p:font typeface="Montserrat Classic Bold" panose="020B0604020202020204" charset="0"/>
      <p:regular r:id="rId38"/>
      <p:bold r:id="rId39"/>
    </p:embeddedFont>
    <p:embeddedFont>
      <p:font typeface="Montserrat Light"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ADEDAD-0760-4476-9F1C-D6E4EABB2DB4}" v="1448" dt="2020-05-22T13:17:27.148"/>
    <p1510:client id="{5E16F607-41E8-46FF-8B4F-3DE696555236}" v="646" dt="2020-05-22T11:13:27.348"/>
    <p1510:client id="{7FE64D86-6218-4486-A458-AFAF9214597F}" v="45" dt="2020-05-22T01:10:41.827"/>
    <p1510:client id="{B573FED0-8F91-4FDD-8E36-F0AC7AE96EFF}" v="116" dt="2020-05-22T10:14:27.345"/>
    <p1510:client id="{BF661C99-28A2-3C41-AE3D-1AD14B57AD7B}" v="464" dt="2020-05-21T22:49:45.762"/>
    <p1510:client id="{E7682C57-3633-4226-A22E-DD00FE4173D9}" v="3643" dt="2020-05-22T13:03:13.475"/>
    <p1510:client id="{EA9D9839-536F-401A-9F3E-9413C9CF1A83}" v="8" dt="2020-05-22T01:06:02.093"/>
    <p1510:client id="{F56E66AB-5822-5727-37FC-0D916498E51A}" v="210" dt="2020-05-21T22:24:37.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594"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22.05.2020</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22.05.2020</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Highlighting that the road map arises from better integrating the needs of the communities and deepening the solutions, stage 2 talks about deepening the risk analyses and their connection with other instruments such as the CBHFA for health issues.</a:t>
            </a:r>
          </a:p>
          <a:p>
            <a:pPr lvl="0"/>
            <a:endParaRPr lang="en-US"/>
          </a:p>
          <a:p>
            <a:pPr lvl="0"/>
            <a:r>
              <a:rPr lang="en-US"/>
              <a:t>Dimensions of resilience - The dimensions of resilience and how they can be affected by the side effects of the COVID -19 are being reviewed. Presentations are communication tools that can be used as</a:t>
            </a:r>
          </a:p>
          <a:p>
            <a:pPr lvl="0"/>
            <a:r>
              <a:rPr lang="en-US"/>
              <a:t>demonstrations, lectures, speeches, and more.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622201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sz="1200" b="1" spc="53">
              <a:solidFill>
                <a:srgbClr val="EDE6E2"/>
              </a:solidFill>
              <a:latin typeface="Montserrat Light"/>
            </a:endParaRPr>
          </a:p>
          <a:p>
            <a:r>
              <a:rPr lang="es-ES" sz="1200" b="1" spc="53">
                <a:solidFill>
                  <a:srgbClr val="EDE6E2"/>
                </a:solidFill>
                <a:latin typeface="Montserrat Light"/>
              </a:rPr>
              <a:t>COVID-19 es una llamada de atención a la comunidad internacional: Los países no están preparados para los riesgos sistémicos y compuestos. Hemos estado planeando un futuro basado en un pasado que ya no se aplica. Las epidemias, las inundaciones, las tormentas, las sequías y los incendios forestales van a empeorar y a suceder más a menudo, causando estragos en las vidas de millones de personas. </a:t>
            </a:r>
            <a:endParaRPr lang="en-US" sz="1200" b="1" spc="53">
              <a:solidFill>
                <a:srgbClr val="EDE6E2"/>
              </a:solidFill>
              <a:latin typeface="Montserrat Light"/>
            </a:endParaRPr>
          </a:p>
          <a:p>
            <a:endParaRPr lang="en-US" sz="1200" b="1" spc="53">
              <a:solidFill>
                <a:srgbClr val="EDE6E2"/>
              </a:solidFill>
              <a:latin typeface="Montserrat Light"/>
            </a:endParaRPr>
          </a:p>
          <a:p>
            <a:r>
              <a:rPr lang="en-US" sz="1200" b="1" spc="53" err="1">
                <a:solidFill>
                  <a:srgbClr val="EDE6E2"/>
                </a:solidFill>
                <a:latin typeface="Montserrat Light"/>
              </a:rPr>
              <a:t>Imaginar</a:t>
            </a:r>
            <a:r>
              <a:rPr lang="en-US" sz="1200" b="1" spc="53">
                <a:solidFill>
                  <a:srgbClr val="EDE6E2"/>
                </a:solidFill>
                <a:latin typeface="Montserrat Light"/>
              </a:rPr>
              <a:t> – </a:t>
            </a:r>
            <a:r>
              <a:rPr lang="en-US" sz="1200" b="1" spc="53" err="1">
                <a:solidFill>
                  <a:srgbClr val="EDE6E2"/>
                </a:solidFill>
                <a:latin typeface="Montserrat Light"/>
              </a:rPr>
              <a:t>Replantear</a:t>
            </a:r>
            <a:r>
              <a:rPr lang="en-US" sz="1200" b="1" spc="53">
                <a:solidFill>
                  <a:srgbClr val="EDE6E2"/>
                </a:solidFill>
                <a:latin typeface="Montserrat Light"/>
              </a:rPr>
              <a:t> -  </a:t>
            </a:r>
            <a:r>
              <a:rPr lang="en-US" sz="1200" b="1" spc="53" err="1">
                <a:solidFill>
                  <a:srgbClr val="EDE6E2"/>
                </a:solidFill>
                <a:latin typeface="Montserrat Light"/>
              </a:rPr>
              <a:t>Innovar</a:t>
            </a:r>
            <a:r>
              <a:rPr lang="en-US" sz="1200" b="1" spc="53">
                <a:solidFill>
                  <a:srgbClr val="EDE6E2"/>
                </a:solidFill>
                <a:latin typeface="Montserrat Light"/>
              </a:rPr>
              <a:t> </a:t>
            </a:r>
            <a:r>
              <a:rPr lang="en-US" sz="1200" b="1" spc="53" err="1">
                <a:solidFill>
                  <a:srgbClr val="EDE6E2"/>
                </a:solidFill>
                <a:latin typeface="Montserrat Light"/>
              </a:rPr>
              <a:t>Activar</a:t>
            </a:r>
            <a:r>
              <a:rPr lang="en-US" sz="1200" b="1" spc="53">
                <a:solidFill>
                  <a:srgbClr val="EDE6E2"/>
                </a:solidFill>
                <a:latin typeface="Montserrat Light"/>
              </a:rPr>
              <a:t> </a:t>
            </a:r>
            <a:r>
              <a:rPr lang="en-US" sz="1200" b="1" spc="53" err="1">
                <a:solidFill>
                  <a:srgbClr val="EDE6E2"/>
                </a:solidFill>
                <a:latin typeface="Montserrat Light"/>
              </a:rPr>
              <a:t>nuestros</a:t>
            </a:r>
            <a:r>
              <a:rPr lang="en-US" sz="1200" b="1" spc="53">
                <a:solidFill>
                  <a:srgbClr val="EDE6E2"/>
                </a:solidFill>
                <a:latin typeface="Montserrat Light"/>
              </a:rPr>
              <a:t> </a:t>
            </a:r>
            <a:r>
              <a:rPr lang="en-US" sz="1200" b="1" spc="53" err="1">
                <a:solidFill>
                  <a:srgbClr val="EDE6E2"/>
                </a:solidFill>
                <a:latin typeface="Montserrat Light"/>
              </a:rPr>
              <a:t>enfoques</a:t>
            </a:r>
            <a:r>
              <a:rPr lang="en-US" sz="1200" b="1" spc="53">
                <a:solidFill>
                  <a:srgbClr val="EDE6E2"/>
                </a:solidFill>
                <a:latin typeface="Montserrat Light"/>
              </a:rPr>
              <a:t> locales</a:t>
            </a:r>
          </a:p>
          <a:p>
            <a:endParaRPr lang="en-US" sz="1200" b="1" spc="53">
              <a:solidFill>
                <a:srgbClr val="EDE6E2"/>
              </a:solidFill>
              <a:latin typeface="Montserrat Light"/>
            </a:endParaRPr>
          </a:p>
          <a:p>
            <a:r>
              <a:rPr lang="en-CH" sz="1200" b="1" kern="1200">
                <a:solidFill>
                  <a:schemeClr val="tx1"/>
                </a:solidFill>
                <a:effectLst/>
                <a:latin typeface="+mn-lt"/>
                <a:ea typeface="+mn-ea"/>
                <a:cs typeface="+mn-cs"/>
              </a:rPr>
              <a:t>Imaginar:</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visualice</a:t>
            </a:r>
            <a:r>
              <a:rPr lang="en-CH" sz="1200" kern="1200">
                <a:solidFill>
                  <a:schemeClr val="tx1"/>
                </a:solidFill>
                <a:effectLst/>
                <a:latin typeface="+mn-lt"/>
                <a:ea typeface="+mn-ea"/>
                <a:cs typeface="+mn-cs"/>
              </a:rPr>
              <a:t> las </a:t>
            </a:r>
            <a:r>
              <a:rPr lang="en-CH" sz="1200" kern="1200" err="1">
                <a:solidFill>
                  <a:schemeClr val="tx1"/>
                </a:solidFill>
                <a:effectLst/>
                <a:latin typeface="+mn-lt"/>
                <a:ea typeface="+mn-ea"/>
                <a:cs typeface="+mn-cs"/>
              </a:rPr>
              <a:t>posibilidades</a:t>
            </a:r>
            <a:r>
              <a:rPr lang="en-CH" sz="1200" kern="1200">
                <a:solidFill>
                  <a:schemeClr val="tx1"/>
                </a:solidFill>
                <a:effectLst/>
                <a:latin typeface="+mn-lt"/>
                <a:ea typeface="+mn-ea"/>
                <a:cs typeface="+mn-cs"/>
              </a:rPr>
              <a:t> del </a:t>
            </a:r>
            <a:r>
              <a:rPr lang="en-CH" sz="1200" kern="1200" err="1">
                <a:solidFill>
                  <a:schemeClr val="tx1"/>
                </a:solidFill>
                <a:effectLst/>
                <a:latin typeface="+mn-lt"/>
                <a:ea typeface="+mn-ea"/>
                <a:cs typeface="+mn-cs"/>
              </a:rPr>
              <a:t>futuro</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apoyándose</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en</a:t>
            </a:r>
            <a:r>
              <a:rPr lang="en-CH" sz="1200" kern="1200">
                <a:solidFill>
                  <a:schemeClr val="tx1"/>
                </a:solidFill>
                <a:effectLst/>
                <a:latin typeface="+mn-lt"/>
                <a:ea typeface="+mn-ea"/>
                <a:cs typeface="+mn-cs"/>
              </a:rPr>
              <a:t> data </a:t>
            </a:r>
            <a:r>
              <a:rPr lang="en-CH" sz="1200" kern="1200" err="1">
                <a:solidFill>
                  <a:schemeClr val="tx1"/>
                </a:solidFill>
                <a:effectLst/>
                <a:latin typeface="+mn-lt"/>
                <a:ea typeface="+mn-ea"/>
                <a:cs typeface="+mn-cs"/>
              </a:rPr>
              <a:t>específica</a:t>
            </a:r>
            <a:r>
              <a:rPr lang="en-CH" sz="1200" kern="1200">
                <a:solidFill>
                  <a:schemeClr val="tx1"/>
                </a:solidFill>
                <a:effectLst/>
                <a:latin typeface="+mn-lt"/>
                <a:ea typeface="+mn-ea"/>
                <a:cs typeface="+mn-cs"/>
              </a:rPr>
              <a:t> de </a:t>
            </a:r>
            <a:r>
              <a:rPr lang="en-CH" sz="1200" kern="1200" err="1">
                <a:solidFill>
                  <a:schemeClr val="tx1"/>
                </a:solidFill>
                <a:effectLst/>
                <a:latin typeface="+mn-lt"/>
                <a:ea typeface="+mn-ea"/>
                <a:cs typeface="+mn-cs"/>
              </a:rPr>
              <a:t>su</a:t>
            </a:r>
            <a:r>
              <a:rPr lang="en-CH" sz="1200" kern="1200">
                <a:solidFill>
                  <a:schemeClr val="tx1"/>
                </a:solidFill>
                <a:effectLst/>
                <a:latin typeface="+mn-lt"/>
                <a:ea typeface="+mn-ea"/>
                <a:cs typeface="+mn-cs"/>
              </a:rPr>
              <a:t> sector industrial y sus </a:t>
            </a:r>
            <a:r>
              <a:rPr lang="en-CH" sz="1200" kern="1200" err="1">
                <a:solidFill>
                  <a:schemeClr val="tx1"/>
                </a:solidFill>
                <a:effectLst/>
                <a:latin typeface="+mn-lt"/>
                <a:ea typeface="+mn-ea"/>
                <a:cs typeface="+mn-cs"/>
              </a:rPr>
              <a:t>propias</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percepciones</a:t>
            </a:r>
            <a:r>
              <a:rPr lang="en-CH" sz="1200" kern="1200">
                <a:solidFill>
                  <a:schemeClr val="tx1"/>
                </a:solidFill>
                <a:effectLst/>
                <a:latin typeface="+mn-lt"/>
                <a:ea typeface="+mn-ea"/>
                <a:cs typeface="+mn-cs"/>
              </a:rPr>
              <a:t>, para </a:t>
            </a:r>
            <a:r>
              <a:rPr lang="en-CH" sz="1200" kern="1200" err="1">
                <a:solidFill>
                  <a:schemeClr val="tx1"/>
                </a:solidFill>
                <a:effectLst/>
                <a:latin typeface="+mn-lt"/>
                <a:ea typeface="+mn-ea"/>
                <a:cs typeface="+mn-cs"/>
              </a:rPr>
              <a:t>definir</a:t>
            </a:r>
            <a:r>
              <a:rPr lang="en-CH" sz="1200" kern="1200">
                <a:solidFill>
                  <a:schemeClr val="tx1"/>
                </a:solidFill>
                <a:effectLst/>
                <a:latin typeface="+mn-lt"/>
                <a:ea typeface="+mn-ea"/>
                <a:cs typeface="+mn-cs"/>
              </a:rPr>
              <a:t> sus </a:t>
            </a:r>
            <a:r>
              <a:rPr lang="en-CH" sz="1200" kern="1200" err="1">
                <a:solidFill>
                  <a:schemeClr val="tx1"/>
                </a:solidFill>
                <a:effectLst/>
                <a:latin typeface="+mn-lt"/>
                <a:ea typeface="+mn-ea"/>
                <a:cs typeface="+mn-cs"/>
              </a:rPr>
              <a:t>objetivos</a:t>
            </a:r>
            <a:r>
              <a:rPr lang="en-CH" sz="1200" kern="1200">
                <a:solidFill>
                  <a:schemeClr val="tx1"/>
                </a:solidFill>
                <a:effectLst/>
                <a:latin typeface="+mn-lt"/>
                <a:ea typeface="+mn-ea"/>
                <a:cs typeface="+mn-cs"/>
              </a:rPr>
              <a:t> y </a:t>
            </a:r>
            <a:r>
              <a:rPr lang="en-CH" sz="1200" kern="1200" err="1">
                <a:solidFill>
                  <a:schemeClr val="tx1"/>
                </a:solidFill>
                <a:effectLst/>
                <a:latin typeface="+mn-lt"/>
                <a:ea typeface="+mn-ea"/>
                <a:cs typeface="+mn-cs"/>
              </a:rPr>
              <a:t>estrategias</a:t>
            </a:r>
            <a:r>
              <a:rPr lang="en-CH" sz="1200" kern="1200">
                <a:solidFill>
                  <a:schemeClr val="tx1"/>
                </a:solidFill>
                <a:effectLst/>
                <a:latin typeface="+mn-lt"/>
                <a:ea typeface="+mn-ea"/>
                <a:cs typeface="+mn-cs"/>
              </a:rPr>
              <a:t> para la </a:t>
            </a:r>
            <a:r>
              <a:rPr lang="en-CH" sz="1200" kern="1200" err="1">
                <a:solidFill>
                  <a:schemeClr val="tx1"/>
                </a:solidFill>
                <a:effectLst/>
                <a:latin typeface="+mn-lt"/>
                <a:ea typeface="+mn-ea"/>
                <a:cs typeface="+mn-cs"/>
              </a:rPr>
              <a:t>transformación</a:t>
            </a:r>
            <a:r>
              <a:rPr lang="en-CH" sz="1200" kern="1200">
                <a:solidFill>
                  <a:schemeClr val="tx1"/>
                </a:solidFill>
                <a:effectLst/>
                <a:latin typeface="+mn-lt"/>
                <a:ea typeface="+mn-ea"/>
                <a:cs typeface="+mn-cs"/>
              </a:rPr>
              <a:t> de </a:t>
            </a:r>
            <a:r>
              <a:rPr lang="en-CH" sz="1200" kern="1200" err="1">
                <a:solidFill>
                  <a:schemeClr val="tx1"/>
                </a:solidFill>
                <a:effectLst/>
                <a:latin typeface="+mn-lt"/>
                <a:ea typeface="+mn-ea"/>
                <a:cs typeface="+mn-cs"/>
              </a:rPr>
              <a:t>su</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fuerza</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laboral</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futura</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Establezca</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metas</a:t>
            </a:r>
            <a:r>
              <a:rPr lang="en-CH" sz="1200" kern="1200">
                <a:solidFill>
                  <a:schemeClr val="tx1"/>
                </a:solidFill>
                <a:effectLst/>
                <a:latin typeface="+mn-lt"/>
                <a:ea typeface="+mn-ea"/>
                <a:cs typeface="+mn-cs"/>
              </a:rPr>
              <a:t> para el </a:t>
            </a:r>
            <a:r>
              <a:rPr lang="en-CH" sz="1200" kern="1200" err="1">
                <a:solidFill>
                  <a:schemeClr val="tx1"/>
                </a:solidFill>
                <a:effectLst/>
                <a:latin typeface="+mn-lt"/>
                <a:ea typeface="+mn-ea"/>
                <a:cs typeface="+mn-cs"/>
              </a:rPr>
              <a:t>futur</a:t>
            </a:r>
            <a:r>
              <a:rPr lang="en-US" sz="1200" kern="1200">
                <a:solidFill>
                  <a:schemeClr val="tx1"/>
                </a:solidFill>
                <a:effectLst/>
                <a:latin typeface="+mn-lt"/>
                <a:ea typeface="+mn-ea"/>
                <a:cs typeface="+mn-cs"/>
              </a:rPr>
              <a:t>e.</a:t>
            </a:r>
          </a:p>
          <a:p>
            <a:endParaRPr lang="en-US" sz="1200" kern="1200">
              <a:solidFill>
                <a:schemeClr val="tx1"/>
              </a:solidFill>
              <a:effectLst/>
              <a:latin typeface="+mn-lt"/>
              <a:ea typeface="+mn-ea"/>
              <a:cs typeface="+mn-cs"/>
            </a:endParaRPr>
          </a:p>
          <a:p>
            <a:r>
              <a:rPr lang="en-CH" sz="1200" b="1" kern="1200" err="1">
                <a:solidFill>
                  <a:schemeClr val="tx1"/>
                </a:solidFill>
                <a:effectLst/>
                <a:latin typeface="+mn-lt"/>
                <a:ea typeface="+mn-ea"/>
                <a:cs typeface="+mn-cs"/>
              </a:rPr>
              <a:t>Componer</a:t>
            </a:r>
            <a:r>
              <a:rPr lang="en-CH" sz="1200" b="1" kern="1200">
                <a:solidFill>
                  <a:schemeClr val="tx1"/>
                </a:solidFill>
                <a:effectLst/>
                <a:latin typeface="+mn-lt"/>
                <a:ea typeface="+mn-ea"/>
                <a:cs typeface="+mn-cs"/>
              </a:rPr>
              <a:t>:</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analice</a:t>
            </a:r>
            <a:r>
              <a:rPr lang="en-CH" sz="1200" kern="1200">
                <a:solidFill>
                  <a:schemeClr val="tx1"/>
                </a:solidFill>
                <a:effectLst/>
                <a:latin typeface="+mn-lt"/>
                <a:ea typeface="+mn-ea"/>
                <a:cs typeface="+mn-cs"/>
              </a:rPr>
              <a:t> y </a:t>
            </a:r>
            <a:r>
              <a:rPr lang="en-CH" sz="1200" kern="1200" err="1">
                <a:solidFill>
                  <a:schemeClr val="tx1"/>
                </a:solidFill>
                <a:effectLst/>
                <a:latin typeface="+mn-lt"/>
                <a:ea typeface="+mn-ea"/>
                <a:cs typeface="+mn-cs"/>
              </a:rPr>
              <a:t>rediseñe</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opciones</a:t>
            </a:r>
            <a:r>
              <a:rPr lang="en-CH"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para </a:t>
            </a:r>
            <a:r>
              <a:rPr lang="en-CH" sz="1200" kern="1200" err="1">
                <a:solidFill>
                  <a:schemeClr val="tx1"/>
                </a:solidFill>
                <a:effectLst/>
                <a:latin typeface="+mn-lt"/>
                <a:ea typeface="+mn-ea"/>
                <a:cs typeface="+mn-cs"/>
              </a:rPr>
              <a:t>elementos</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fundamentales</a:t>
            </a:r>
            <a:r>
              <a:rPr lang="en-CH" sz="1200" kern="1200">
                <a:solidFill>
                  <a:schemeClr val="tx1"/>
                </a:solidFill>
                <a:effectLst/>
                <a:latin typeface="+mn-lt"/>
                <a:ea typeface="+mn-ea"/>
                <a:cs typeface="+mn-cs"/>
              </a:rPr>
              <a:t> del </a:t>
            </a:r>
            <a:r>
              <a:rPr lang="en-CH" sz="1200" kern="1200" err="1">
                <a:solidFill>
                  <a:schemeClr val="tx1"/>
                </a:solidFill>
                <a:effectLst/>
                <a:latin typeface="+mn-lt"/>
                <a:ea typeface="+mn-ea"/>
                <a:cs typeface="+mn-cs"/>
              </a:rPr>
              <a:t>trabajo</a:t>
            </a:r>
            <a:r>
              <a:rPr lang="en-US" sz="1200" kern="1200">
                <a:solidFill>
                  <a:schemeClr val="tx1"/>
                </a:solidFill>
                <a:effectLst/>
                <a:latin typeface="+mn-lt"/>
                <a:ea typeface="+mn-ea"/>
                <a:cs typeface="+mn-cs"/>
              </a:rPr>
              <a:t> con las </a:t>
            </a:r>
            <a:r>
              <a:rPr lang="en-US" sz="1200" kern="1200" err="1">
                <a:solidFill>
                  <a:schemeClr val="tx1"/>
                </a:solidFill>
                <a:effectLst/>
                <a:latin typeface="+mn-lt"/>
                <a:ea typeface="+mn-ea"/>
                <a:cs typeface="+mn-cs"/>
              </a:rPr>
              <a:t>comunidades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tomando</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cuenta</a:t>
            </a:r>
            <a:r>
              <a:rPr lang="en-US" sz="1200" kern="1200">
                <a:solidFill>
                  <a:schemeClr val="tx1"/>
                </a:solidFill>
                <a:effectLst/>
                <a:latin typeface="+mn-lt"/>
                <a:ea typeface="+mn-ea"/>
                <a:cs typeface="+mn-cs"/>
              </a:rPr>
              <a:t> sus </a:t>
            </a:r>
            <a:r>
              <a:rPr lang="en-US" sz="1200" kern="1200" err="1">
                <a:solidFill>
                  <a:schemeClr val="tx1"/>
                </a:solidFill>
                <a:effectLst/>
                <a:latin typeface="+mn-lt"/>
                <a:ea typeface="+mn-ea"/>
                <a:cs typeface="+mn-cs"/>
              </a:rPr>
              <a:t>opiniones</a:t>
            </a:r>
            <a:r>
              <a:rPr lang="en-US" sz="1200" kern="1200">
                <a:solidFill>
                  <a:schemeClr val="tx1"/>
                </a:solidFill>
                <a:effectLst/>
                <a:latin typeface="+mn-lt"/>
                <a:ea typeface="+mn-ea"/>
                <a:cs typeface="+mn-cs"/>
              </a:rPr>
              <a:t> y </a:t>
            </a:r>
            <a:r>
              <a:rPr lang="en-US" sz="1200" kern="1200" err="1">
                <a:solidFill>
                  <a:schemeClr val="tx1"/>
                </a:solidFill>
                <a:effectLst/>
                <a:latin typeface="+mn-lt"/>
                <a:ea typeface="+mn-ea"/>
                <a:cs typeface="+mn-cs"/>
              </a:rPr>
              <a:t>necesidades</a:t>
            </a:r>
            <a:r>
              <a:rPr lang="en-US" sz="1200"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r>
              <a:rPr lang="en-CH" sz="1200" b="1" kern="1200" err="1">
                <a:solidFill>
                  <a:schemeClr val="tx1"/>
                </a:solidFill>
                <a:effectLst/>
                <a:latin typeface="+mn-lt"/>
                <a:ea typeface="+mn-ea"/>
                <a:cs typeface="+mn-cs"/>
              </a:rPr>
              <a:t>Activar</a:t>
            </a:r>
            <a:r>
              <a:rPr lang="en-CH" sz="1200" b="1" kern="1200">
                <a:solidFill>
                  <a:schemeClr val="tx1"/>
                </a:solidFill>
                <a:effectLst/>
                <a:latin typeface="+mn-lt"/>
                <a:ea typeface="+mn-ea"/>
                <a:cs typeface="+mn-cs"/>
              </a:rPr>
              <a:t>: </a:t>
            </a:r>
            <a:r>
              <a:rPr lang="en-CH" sz="1200" kern="1200" err="1">
                <a:solidFill>
                  <a:schemeClr val="tx1"/>
                </a:solidFill>
                <a:effectLst/>
                <a:latin typeface="+mn-lt"/>
                <a:ea typeface="+mn-ea"/>
                <a:cs typeface="+mn-cs"/>
              </a:rPr>
              <a:t>alínee</a:t>
            </a:r>
            <a:r>
              <a:rPr lang="en-CH" sz="1200" kern="1200">
                <a:solidFill>
                  <a:schemeClr val="tx1"/>
                </a:solidFill>
                <a:effectLst/>
                <a:latin typeface="+mn-lt"/>
                <a:ea typeface="+mn-ea"/>
                <a:cs typeface="+mn-cs"/>
              </a:rPr>
              <a:t> los </a:t>
            </a:r>
            <a:r>
              <a:rPr lang="en-CH" sz="1200" kern="1200" err="1">
                <a:solidFill>
                  <a:schemeClr val="tx1"/>
                </a:solidFill>
                <a:effectLst/>
                <a:latin typeface="+mn-lt"/>
                <a:ea typeface="+mn-ea"/>
                <a:cs typeface="+mn-cs"/>
              </a:rPr>
              <a:t>programas</a:t>
            </a:r>
            <a:r>
              <a:rPr lang="en-CH" sz="1200" kern="1200">
                <a:solidFill>
                  <a:schemeClr val="tx1"/>
                </a:solidFill>
                <a:effectLst/>
                <a:latin typeface="+mn-lt"/>
                <a:ea typeface="+mn-ea"/>
                <a:cs typeface="+mn-cs"/>
              </a:rPr>
              <a:t> de </a:t>
            </a:r>
            <a:r>
              <a:rPr lang="en-CH" sz="1200" kern="1200" err="1">
                <a:solidFill>
                  <a:schemeClr val="tx1"/>
                </a:solidFill>
                <a:effectLst/>
                <a:latin typeface="+mn-lt"/>
                <a:ea typeface="+mn-ea"/>
                <a:cs typeface="+mn-cs"/>
              </a:rPr>
              <a:t>desarrollo</a:t>
            </a:r>
            <a:r>
              <a:rPr lang="en-CH" sz="1200" kern="1200">
                <a:solidFill>
                  <a:schemeClr val="tx1"/>
                </a:solidFill>
                <a:effectLst/>
                <a:latin typeface="+mn-lt"/>
                <a:ea typeface="+mn-ea"/>
                <a:cs typeface="+mn-cs"/>
              </a:rPr>
              <a:t> de </a:t>
            </a:r>
            <a:r>
              <a:rPr lang="en-CH" sz="1200" kern="1200" err="1">
                <a:solidFill>
                  <a:schemeClr val="tx1"/>
                </a:solidFill>
                <a:effectLst/>
                <a:latin typeface="+mn-lt"/>
                <a:ea typeface="+mn-ea"/>
                <a:cs typeface="+mn-cs"/>
              </a:rPr>
              <a:t>su</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organización</a:t>
            </a:r>
            <a:r>
              <a:rPr lang="en-CH" sz="1200" kern="1200">
                <a:solidFill>
                  <a:schemeClr val="tx1"/>
                </a:solidFill>
                <a:effectLst/>
                <a:latin typeface="+mn-lt"/>
                <a:ea typeface="+mn-ea"/>
                <a:cs typeface="+mn-cs"/>
              </a:rPr>
              <a:t>, de </a:t>
            </a:r>
            <a:r>
              <a:rPr lang="en-CH" sz="1200" kern="1200" err="1">
                <a:solidFill>
                  <a:schemeClr val="tx1"/>
                </a:solidFill>
                <a:effectLst/>
                <a:latin typeface="+mn-lt"/>
                <a:ea typeface="+mn-ea"/>
                <a:cs typeface="+mn-cs"/>
              </a:rPr>
              <a:t>su</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liderazgo</a:t>
            </a:r>
            <a:r>
              <a:rPr lang="en-CH" sz="1200" kern="1200">
                <a:solidFill>
                  <a:schemeClr val="tx1"/>
                </a:solidFill>
                <a:effectLst/>
                <a:latin typeface="+mn-lt"/>
                <a:ea typeface="+mn-ea"/>
                <a:cs typeface="+mn-cs"/>
              </a:rPr>
              <a:t> y de </a:t>
            </a:r>
            <a:r>
              <a:rPr lang="en-CH" sz="1200" kern="1200" err="1">
                <a:solidFill>
                  <a:schemeClr val="tx1"/>
                </a:solidFill>
                <a:effectLst/>
                <a:latin typeface="+mn-lt"/>
                <a:ea typeface="+mn-ea"/>
                <a:cs typeface="+mn-cs"/>
              </a:rPr>
              <a:t>su</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fuerza</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laboral</a:t>
            </a:r>
            <a:r>
              <a:rPr lang="en-CH" sz="1200" kern="1200">
                <a:solidFill>
                  <a:schemeClr val="tx1"/>
                </a:solidFill>
                <a:effectLst/>
                <a:latin typeface="+mn-lt"/>
                <a:ea typeface="+mn-ea"/>
                <a:cs typeface="+mn-cs"/>
              </a:rPr>
              <a:t> para acceder a </a:t>
            </a:r>
            <a:r>
              <a:rPr lang="en-CH" sz="1200" kern="1200" err="1">
                <a:solidFill>
                  <a:schemeClr val="tx1"/>
                </a:solidFill>
                <a:effectLst/>
                <a:latin typeface="+mn-lt"/>
                <a:ea typeface="+mn-ea"/>
                <a:cs typeface="+mn-cs"/>
              </a:rPr>
              <a:t>destrezas</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necesarias</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preservar</a:t>
            </a:r>
            <a:r>
              <a:rPr lang="en-CH" sz="1200" kern="1200">
                <a:solidFill>
                  <a:schemeClr val="tx1"/>
                </a:solidFill>
                <a:effectLst/>
                <a:latin typeface="+mn-lt"/>
                <a:ea typeface="+mn-ea"/>
                <a:cs typeface="+mn-cs"/>
              </a:rPr>
              <a:t> y </a:t>
            </a:r>
            <a:r>
              <a:rPr lang="en-CH" sz="1200" kern="1200" err="1">
                <a:solidFill>
                  <a:schemeClr val="tx1"/>
                </a:solidFill>
                <a:effectLst/>
                <a:latin typeface="+mn-lt"/>
                <a:ea typeface="+mn-ea"/>
                <a:cs typeface="+mn-cs"/>
              </a:rPr>
              <a:t>conservar</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experiencias</a:t>
            </a:r>
            <a:r>
              <a:rPr lang="en-CH" sz="1200" kern="1200">
                <a:solidFill>
                  <a:schemeClr val="tx1"/>
                </a:solidFill>
                <a:effectLst/>
                <a:latin typeface="+mn-lt"/>
                <a:ea typeface="+mn-ea"/>
                <a:cs typeface="+mn-cs"/>
              </a:rPr>
              <a:t> de </a:t>
            </a:r>
            <a:r>
              <a:rPr lang="en-CH" sz="1200" kern="1200" err="1">
                <a:solidFill>
                  <a:schemeClr val="tx1"/>
                </a:solidFill>
                <a:effectLst/>
                <a:latin typeface="+mn-lt"/>
                <a:ea typeface="+mn-ea"/>
                <a:cs typeface="+mn-cs"/>
              </a:rPr>
              <a:t>nueva</a:t>
            </a:r>
            <a:r>
              <a:rPr lang="en-CH" sz="1200" kern="1200">
                <a:solidFill>
                  <a:schemeClr val="tx1"/>
                </a:solidFill>
                <a:effectLst/>
                <a:latin typeface="+mn-lt"/>
                <a:ea typeface="+mn-ea"/>
                <a:cs typeface="+mn-cs"/>
              </a:rPr>
              <a:t> </a:t>
            </a:r>
            <a:r>
              <a:rPr lang="en-CH" sz="1200" kern="1200" err="1">
                <a:solidFill>
                  <a:schemeClr val="tx1"/>
                </a:solidFill>
                <a:effectLst/>
                <a:latin typeface="+mn-lt"/>
                <a:ea typeface="+mn-ea"/>
                <a:cs typeface="+mn-cs"/>
              </a:rPr>
              <a:t>generación</a:t>
            </a:r>
            <a:r>
              <a:rPr lang="en-US" sz="1200" kern="1200">
                <a:solidFill>
                  <a:schemeClr val="tx1"/>
                </a:solidFill>
                <a:effectLst/>
                <a:latin typeface="+mn-lt"/>
                <a:ea typeface="+mn-ea"/>
                <a:cs typeface="+mn-cs"/>
              </a:rPr>
              <a:t>.</a:t>
            </a:r>
            <a:endParaRPr lang="es-ES" sz="1200" kern="1200">
              <a:solidFill>
                <a:schemeClr val="tx1"/>
              </a:solidFill>
              <a:effectLst/>
              <a:latin typeface="+mn-lt"/>
              <a:ea typeface="+mn-ea"/>
              <a:cs typeface="+mn-cs"/>
            </a:endParaRPr>
          </a:p>
          <a:p>
            <a:endParaRPr lang="es-ES"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El alcance y la escala del brote de COVID-19 y la recesión mundial sin precedentes exigirán que las Sociedades Nacionales de la CR/MLR se</a:t>
            </a:r>
            <a:r>
              <a:rPr lang="es-ES" sz="1200" b="1" u="sng" kern="1200">
                <a:solidFill>
                  <a:schemeClr val="tx1"/>
                </a:solidFill>
                <a:effectLst/>
                <a:latin typeface="+mn-lt"/>
                <a:ea typeface="+mn-ea"/>
                <a:cs typeface="+mn-cs"/>
              </a:rPr>
              <a:t> adapten rápidamente, innoven y amplíen su prestación de servicios y su capacidad de preparación, respuesta y recuperación para las comunidades vulnerables, al tiempo que se replantean</a:t>
            </a:r>
            <a:r>
              <a:rPr lang="es-ES" sz="1200" kern="1200">
                <a:solidFill>
                  <a:schemeClr val="tx1"/>
                </a:solidFill>
                <a:effectLst/>
                <a:latin typeface="+mn-lt"/>
                <a:ea typeface="+mn-ea"/>
                <a:cs typeface="+mn-cs"/>
              </a:rPr>
              <a:t> las formas organizativas más adecuadas para responder a las nuevas necesidades.  Esto también requerirá que nuestras Sociedades Nacionales adopten las transformaciones de la Estrategia 2030. </a:t>
            </a:r>
          </a:p>
          <a:p>
            <a:endParaRPr lang="es-ES"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Como parte de ello, una prioridad fundamental serán los planes "a prueba de pandemias" para el período prolongado de la respuesta y en relación con otros riesgos prioritarios , en colaboración con los gobiernos nacionales, la Cruz Roja Alemana acogió el Centro de Anticipación y los organismos pertinentes. Se actualizarán los planes de preparación de las Sociedades Nacionales, los protocolos de acción temprana, los planes de continuidad de las actividades, los POE y las medidas de reducción del riesgo para incluir las consideraciones de COVID-19 y se apoyará a las Sociedades Nacionales para que elaboren y actualicen planes de contingencia que incluyan medidas de preparación para riesgos agravados</a:t>
            </a:r>
          </a:p>
          <a:p>
            <a:endParaRPr lang="es-ES" sz="1200" kern="1200">
              <a:solidFill>
                <a:schemeClr val="tx1"/>
              </a:solidFill>
              <a:effectLst/>
              <a:latin typeface="+mn-lt"/>
              <a:ea typeface="+mn-ea"/>
              <a:cs typeface="+mn-cs"/>
            </a:endParaRPr>
          </a:p>
          <a:p>
            <a:pPr marL="457200" indent="-457200" algn="just">
              <a:lnSpc>
                <a:spcPts val="8094"/>
              </a:lnSpc>
              <a:buFont typeface="Arial"/>
              <a:buChar char="•"/>
            </a:pPr>
            <a:r>
              <a:rPr lang="en-US" sz="1200" spc="53">
                <a:solidFill>
                  <a:srgbClr val="EDE6E2"/>
                </a:solidFill>
                <a:latin typeface="Montserrat Light"/>
              </a:rPr>
              <a:t>Análisis  multi-</a:t>
            </a:r>
            <a:r>
              <a:rPr lang="en-US" sz="1200" spc="53" err="1">
                <a:solidFill>
                  <a:srgbClr val="EDE6E2"/>
                </a:solidFill>
                <a:latin typeface="Montserrat Light"/>
              </a:rPr>
              <a:t>amenzasas</a:t>
            </a:r>
            <a:r>
              <a:rPr lang="en-US" sz="1200" spc="53">
                <a:solidFill>
                  <a:srgbClr val="EDE6E2"/>
                </a:solidFill>
                <a:latin typeface="Montserrat Light"/>
              </a:rPr>
              <a:t> </a:t>
            </a:r>
            <a:r>
              <a:rPr lang="en-US" sz="1200" spc="53" err="1">
                <a:solidFill>
                  <a:srgbClr val="EDE6E2"/>
                </a:solidFill>
                <a:latin typeface="Montserrat Light"/>
              </a:rPr>
              <a:t>incluyendo</a:t>
            </a:r>
            <a:r>
              <a:rPr lang="en-US" sz="1200" spc="53">
                <a:solidFill>
                  <a:srgbClr val="EDE6E2"/>
                </a:solidFill>
                <a:latin typeface="Montserrat Light"/>
              </a:rPr>
              <a:t> las de </a:t>
            </a:r>
            <a:r>
              <a:rPr lang="en-US" sz="1200" spc="53" err="1">
                <a:solidFill>
                  <a:srgbClr val="EDE6E2"/>
                </a:solidFill>
                <a:latin typeface="Montserrat Light"/>
              </a:rPr>
              <a:t>origen</a:t>
            </a:r>
            <a:r>
              <a:rPr lang="en-US" sz="1200" spc="53">
                <a:solidFill>
                  <a:srgbClr val="EDE6E2"/>
                </a:solidFill>
                <a:latin typeface="Montserrat Light"/>
              </a:rPr>
              <a:t> </a:t>
            </a:r>
            <a:r>
              <a:rPr lang="en-US" sz="1200" spc="53" err="1">
                <a:solidFill>
                  <a:srgbClr val="EDE6E2"/>
                </a:solidFill>
                <a:latin typeface="Montserrat Light"/>
              </a:rPr>
              <a:t>biologico</a:t>
            </a:r>
            <a:endParaRPr lang="en-US" sz="1200" spc="53">
              <a:solidFill>
                <a:srgbClr val="EDE6E2"/>
              </a:solidFill>
              <a:latin typeface="Montserrat Light"/>
            </a:endParaRPr>
          </a:p>
          <a:p>
            <a:pPr marL="457200" indent="-457200" algn="just">
              <a:lnSpc>
                <a:spcPts val="8094"/>
              </a:lnSpc>
              <a:buFont typeface="Arial"/>
              <a:buChar char="•"/>
            </a:pPr>
            <a:r>
              <a:rPr lang="en-US" sz="1200" spc="53">
                <a:solidFill>
                  <a:srgbClr val="EDE6E2"/>
                </a:solidFill>
                <a:latin typeface="Montserrat Light"/>
              </a:rPr>
              <a:t>Planes locales a </a:t>
            </a:r>
            <a:r>
              <a:rPr lang="en-US" sz="1200" spc="53" err="1">
                <a:solidFill>
                  <a:srgbClr val="EDE6E2"/>
                </a:solidFill>
                <a:latin typeface="Montserrat Light"/>
              </a:rPr>
              <a:t>prueba</a:t>
            </a:r>
            <a:r>
              <a:rPr lang="en-US" sz="1200" spc="53">
                <a:solidFill>
                  <a:srgbClr val="EDE6E2"/>
                </a:solidFill>
                <a:latin typeface="Montserrat Light"/>
              </a:rPr>
              <a:t> de </a:t>
            </a:r>
            <a:r>
              <a:rPr lang="en-US" sz="1200" spc="53" err="1">
                <a:solidFill>
                  <a:srgbClr val="EDE6E2"/>
                </a:solidFill>
                <a:latin typeface="Montserrat Light"/>
              </a:rPr>
              <a:t>pandemias</a:t>
            </a:r>
            <a:r>
              <a:rPr lang="en-US" sz="1200" spc="53">
                <a:solidFill>
                  <a:srgbClr val="EDE6E2"/>
                </a:solidFill>
                <a:latin typeface="Montserrat Light"/>
              </a:rPr>
              <a:t> / </a:t>
            </a:r>
            <a:r>
              <a:rPr lang="en-US" sz="1200" spc="53" err="1">
                <a:solidFill>
                  <a:srgbClr val="EDE6E2"/>
                </a:solidFill>
                <a:latin typeface="Montserrat Light"/>
              </a:rPr>
              <a:t>incluidos</a:t>
            </a:r>
            <a:r>
              <a:rPr lang="en-US" sz="1200" spc="53">
                <a:solidFill>
                  <a:srgbClr val="EDE6E2"/>
                </a:solidFill>
                <a:latin typeface="Montserrat Light"/>
              </a:rPr>
              <a:t> Planes de </a:t>
            </a:r>
            <a:r>
              <a:rPr lang="en-US" sz="1200" spc="53" err="1">
                <a:solidFill>
                  <a:srgbClr val="EDE6E2"/>
                </a:solidFill>
                <a:latin typeface="Montserrat Light"/>
              </a:rPr>
              <a:t>contingencias</a:t>
            </a:r>
            <a:r>
              <a:rPr lang="en-US" sz="1200" spc="53">
                <a:solidFill>
                  <a:srgbClr val="EDE6E2"/>
                </a:solidFill>
                <a:latin typeface="Montserrat Light"/>
              </a:rPr>
              <a:t>.</a:t>
            </a:r>
          </a:p>
          <a:p>
            <a:pPr marL="457200" indent="-457200" algn="just">
              <a:lnSpc>
                <a:spcPts val="8094"/>
              </a:lnSpc>
              <a:buFont typeface="Arial"/>
              <a:buChar char="•"/>
            </a:pPr>
            <a:r>
              <a:rPr lang="en-US" sz="1200" spc="53" err="1">
                <a:solidFill>
                  <a:srgbClr val="EDE6E2"/>
                </a:solidFill>
                <a:latin typeface="Montserrat Light"/>
              </a:rPr>
              <a:t>Tecnología</a:t>
            </a:r>
            <a:r>
              <a:rPr lang="en-US" sz="1200" spc="53">
                <a:solidFill>
                  <a:srgbClr val="EDE6E2"/>
                </a:solidFill>
                <a:latin typeface="Montserrat Light"/>
              </a:rPr>
              <a:t> </a:t>
            </a:r>
            <a:r>
              <a:rPr lang="en-US" sz="1200" spc="53" err="1">
                <a:solidFill>
                  <a:srgbClr val="EDE6E2"/>
                </a:solidFill>
                <a:latin typeface="Montserrat Light"/>
              </a:rPr>
              <a:t>como</a:t>
            </a:r>
            <a:r>
              <a:rPr lang="en-US" sz="1200" spc="53">
                <a:solidFill>
                  <a:srgbClr val="EDE6E2"/>
                </a:solidFill>
                <a:latin typeface="Montserrat Light"/>
              </a:rPr>
              <a:t> un </a:t>
            </a:r>
            <a:r>
              <a:rPr lang="en-US" sz="1200" spc="53" err="1">
                <a:solidFill>
                  <a:srgbClr val="EDE6E2"/>
                </a:solidFill>
                <a:latin typeface="Montserrat Light"/>
              </a:rPr>
              <a:t>agente</a:t>
            </a:r>
            <a:r>
              <a:rPr lang="en-US" sz="1200" spc="53">
                <a:solidFill>
                  <a:srgbClr val="EDE6E2"/>
                </a:solidFill>
                <a:latin typeface="Montserrat Light"/>
              </a:rPr>
              <a:t> </a:t>
            </a:r>
            <a:r>
              <a:rPr lang="en-US" sz="1200" spc="53" err="1">
                <a:solidFill>
                  <a:srgbClr val="EDE6E2"/>
                </a:solidFill>
                <a:latin typeface="Montserrat Light"/>
              </a:rPr>
              <a:t>facilitador</a:t>
            </a:r>
            <a:r>
              <a:rPr lang="en-US" sz="1200" spc="53">
                <a:solidFill>
                  <a:srgbClr val="EDE6E2"/>
                </a:solidFill>
                <a:latin typeface="Montserrat Light"/>
              </a:rPr>
              <a:t>  </a:t>
            </a:r>
            <a:endParaRPr lang="en-US" sz="1100" spc="53">
              <a:solidFill>
                <a:srgbClr val="EDE6E2"/>
              </a:solidFill>
              <a:latin typeface="Montserrat Light"/>
            </a:endParaRPr>
          </a:p>
          <a:p>
            <a:endParaRPr lang="en-CH"/>
          </a:p>
          <a:p>
            <a:endParaRPr lang="en-CH"/>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538135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just"/>
            <a:r>
              <a:rPr lang="en-GB" sz="1200">
                <a:solidFill>
                  <a:schemeClr val="bg1"/>
                </a:solidFill>
                <a:latin typeface="Arial"/>
                <a:cs typeface="Arial"/>
              </a:rPr>
              <a:t>La </a:t>
            </a:r>
            <a:r>
              <a:rPr lang="en-GB" sz="1200" err="1">
                <a:solidFill>
                  <a:schemeClr val="bg1"/>
                </a:solidFill>
                <a:latin typeface="Arial"/>
                <a:cs typeface="Arial"/>
              </a:rPr>
              <a:t>atención</a:t>
            </a:r>
            <a:r>
              <a:rPr lang="en-GB" sz="1200">
                <a:solidFill>
                  <a:schemeClr val="bg1"/>
                </a:solidFill>
                <a:latin typeface="Arial"/>
                <a:cs typeface="Arial"/>
              </a:rPr>
              <a:t> a </a:t>
            </a:r>
            <a:r>
              <a:rPr lang="en-GB" sz="1200" err="1">
                <a:solidFill>
                  <a:schemeClr val="bg1"/>
                </a:solidFill>
                <a:latin typeface="Arial"/>
                <a:cs typeface="Arial"/>
              </a:rPr>
              <a:t>pandemia</a:t>
            </a:r>
            <a:r>
              <a:rPr lang="en-GB" sz="1200">
                <a:solidFill>
                  <a:schemeClr val="bg1"/>
                </a:solidFill>
                <a:latin typeface="Arial"/>
                <a:cs typeface="Arial"/>
              </a:rPr>
              <a:t> debe ser vista </a:t>
            </a:r>
            <a:r>
              <a:rPr lang="en-GB" sz="1200" err="1">
                <a:solidFill>
                  <a:schemeClr val="bg1"/>
                </a:solidFill>
                <a:latin typeface="Arial"/>
                <a:cs typeface="Arial"/>
              </a:rPr>
              <a:t>desde</a:t>
            </a:r>
            <a:r>
              <a:rPr lang="en-GB" sz="1200">
                <a:solidFill>
                  <a:schemeClr val="bg1"/>
                </a:solidFill>
                <a:latin typeface="Arial"/>
                <a:cs typeface="Arial"/>
              </a:rPr>
              <a:t> la </a:t>
            </a:r>
            <a:r>
              <a:rPr lang="en-GB" sz="1200" err="1">
                <a:solidFill>
                  <a:schemeClr val="bg1"/>
                </a:solidFill>
                <a:latin typeface="Arial"/>
                <a:cs typeface="Arial"/>
              </a:rPr>
              <a:t>perspectiva</a:t>
            </a:r>
            <a:r>
              <a:rPr lang="en-GB" sz="1200">
                <a:solidFill>
                  <a:schemeClr val="bg1"/>
                </a:solidFill>
                <a:latin typeface="Arial"/>
                <a:cs typeface="Arial"/>
              </a:rPr>
              <a:t> de </a:t>
            </a:r>
            <a:r>
              <a:rPr lang="en-GB" sz="1200" err="1">
                <a:solidFill>
                  <a:schemeClr val="bg1"/>
                </a:solidFill>
                <a:latin typeface="Arial"/>
                <a:cs typeface="Arial"/>
              </a:rPr>
              <a:t>atención</a:t>
            </a:r>
            <a:r>
              <a:rPr lang="en-GB" sz="1200">
                <a:solidFill>
                  <a:schemeClr val="bg1"/>
                </a:solidFill>
                <a:latin typeface="Arial"/>
                <a:cs typeface="Arial"/>
              </a:rPr>
              <a:t> de </a:t>
            </a:r>
            <a:r>
              <a:rPr lang="en-GB" sz="1200" err="1">
                <a:solidFill>
                  <a:schemeClr val="bg1"/>
                </a:solidFill>
                <a:latin typeface="Arial"/>
                <a:cs typeface="Arial"/>
              </a:rPr>
              <a:t>necesidades</a:t>
            </a:r>
            <a:r>
              <a:rPr lang="en-GB" sz="1200">
                <a:solidFill>
                  <a:schemeClr val="bg1"/>
                </a:solidFill>
                <a:latin typeface="Arial"/>
                <a:cs typeface="Arial"/>
              </a:rPr>
              <a:t> </a:t>
            </a:r>
            <a:r>
              <a:rPr lang="en-GB" sz="1200" err="1">
                <a:solidFill>
                  <a:schemeClr val="bg1"/>
                </a:solidFill>
                <a:latin typeface="Arial"/>
                <a:cs typeface="Arial"/>
              </a:rPr>
              <a:t>básicas</a:t>
            </a:r>
            <a:r>
              <a:rPr lang="en-GB" sz="1200">
                <a:solidFill>
                  <a:schemeClr val="bg1"/>
                </a:solidFill>
                <a:latin typeface="Arial"/>
                <a:cs typeface="Arial"/>
              </a:rPr>
              <a:t>, </a:t>
            </a:r>
            <a:r>
              <a:rPr lang="en-GB" sz="1200" err="1">
                <a:solidFill>
                  <a:schemeClr val="bg1"/>
                </a:solidFill>
                <a:latin typeface="Arial"/>
                <a:cs typeface="Arial"/>
              </a:rPr>
              <a:t>tomando</a:t>
            </a:r>
            <a:r>
              <a:rPr lang="en-GB" sz="1200">
                <a:solidFill>
                  <a:schemeClr val="bg1"/>
                </a:solidFill>
                <a:latin typeface="Arial"/>
                <a:cs typeface="Arial"/>
              </a:rPr>
              <a:t>  los </a:t>
            </a:r>
            <a:r>
              <a:rPr lang="en-GB" sz="1200" err="1">
                <a:solidFill>
                  <a:schemeClr val="bg1"/>
                </a:solidFill>
                <a:latin typeface="Arial"/>
                <a:cs typeface="Arial"/>
              </a:rPr>
              <a:t>riesgos</a:t>
            </a:r>
            <a:r>
              <a:rPr lang="en-GB" sz="1200">
                <a:solidFill>
                  <a:schemeClr val="bg1"/>
                </a:solidFill>
                <a:latin typeface="Arial"/>
                <a:cs typeface="Arial"/>
              </a:rPr>
              <a:t> </a:t>
            </a:r>
            <a:r>
              <a:rPr lang="en-GB" sz="1200" err="1">
                <a:solidFill>
                  <a:schemeClr val="bg1"/>
                </a:solidFill>
                <a:latin typeface="Arial"/>
                <a:cs typeface="Arial"/>
              </a:rPr>
              <a:t>presentes</a:t>
            </a:r>
            <a:r>
              <a:rPr lang="en-GB" sz="1200">
                <a:solidFill>
                  <a:schemeClr val="bg1"/>
                </a:solidFill>
                <a:latin typeface="Arial"/>
                <a:cs typeface="Arial"/>
              </a:rPr>
              <a:t> y </a:t>
            </a:r>
            <a:r>
              <a:rPr lang="en-GB" sz="1200" err="1">
                <a:solidFill>
                  <a:schemeClr val="bg1"/>
                </a:solidFill>
                <a:latin typeface="Arial"/>
                <a:cs typeface="Arial"/>
              </a:rPr>
              <a:t>futuros</a:t>
            </a:r>
            <a:r>
              <a:rPr lang="en-GB" sz="1200">
                <a:solidFill>
                  <a:schemeClr val="bg1"/>
                </a:solidFill>
                <a:latin typeface="Arial"/>
                <a:cs typeface="Arial"/>
              </a:rPr>
              <a:t>.</a:t>
            </a:r>
          </a:p>
          <a:p>
            <a:pPr algn="just"/>
            <a:endParaRPr lang="en-GB" sz="1200">
              <a:solidFill>
                <a:schemeClr val="bg1"/>
              </a:solidFill>
            </a:endParaRPr>
          </a:p>
          <a:p>
            <a:pPr algn="just"/>
            <a:r>
              <a:rPr lang="en-GB" sz="1200" err="1">
                <a:solidFill>
                  <a:schemeClr val="bg1"/>
                </a:solidFill>
                <a:latin typeface="Arial"/>
                <a:cs typeface="Arial"/>
              </a:rPr>
              <a:t>Reforzar</a:t>
            </a:r>
            <a:r>
              <a:rPr lang="en-GB" sz="1200">
                <a:solidFill>
                  <a:schemeClr val="bg1"/>
                </a:solidFill>
                <a:latin typeface="Arial"/>
                <a:cs typeface="Arial"/>
              </a:rPr>
              <a:t> la </a:t>
            </a:r>
            <a:r>
              <a:rPr lang="en-GB" sz="1200" err="1">
                <a:solidFill>
                  <a:schemeClr val="bg1"/>
                </a:solidFill>
                <a:latin typeface="Arial"/>
                <a:cs typeface="Arial"/>
              </a:rPr>
              <a:t>Organización</a:t>
            </a:r>
            <a:r>
              <a:rPr lang="en-GB" sz="1200">
                <a:solidFill>
                  <a:schemeClr val="bg1"/>
                </a:solidFill>
                <a:latin typeface="Arial"/>
                <a:cs typeface="Arial"/>
              </a:rPr>
              <a:t> </a:t>
            </a:r>
            <a:r>
              <a:rPr lang="en-GB" sz="1200" err="1">
                <a:solidFill>
                  <a:schemeClr val="bg1"/>
                </a:solidFill>
                <a:latin typeface="Arial"/>
                <a:cs typeface="Arial"/>
              </a:rPr>
              <a:t>comunitaria</a:t>
            </a:r>
            <a:r>
              <a:rPr lang="en-GB" sz="1200">
                <a:solidFill>
                  <a:schemeClr val="bg1"/>
                </a:solidFill>
                <a:latin typeface="Arial"/>
                <a:cs typeface="Arial"/>
              </a:rPr>
              <a:t> con </a:t>
            </a:r>
            <a:r>
              <a:rPr lang="en-GB" sz="1200" err="1">
                <a:solidFill>
                  <a:schemeClr val="bg1"/>
                </a:solidFill>
                <a:latin typeface="Arial"/>
                <a:cs typeface="Arial"/>
              </a:rPr>
              <a:t>elementos</a:t>
            </a:r>
            <a:r>
              <a:rPr lang="en-GB" sz="1200">
                <a:solidFill>
                  <a:schemeClr val="bg1"/>
                </a:solidFill>
                <a:latin typeface="Arial"/>
                <a:cs typeface="Arial"/>
              </a:rPr>
              <a:t> </a:t>
            </a:r>
            <a:r>
              <a:rPr lang="en-GB" sz="1200" err="1">
                <a:solidFill>
                  <a:schemeClr val="bg1"/>
                </a:solidFill>
                <a:latin typeface="Arial"/>
                <a:cs typeface="Arial"/>
              </a:rPr>
              <a:t>inclusivos</a:t>
            </a:r>
            <a:r>
              <a:rPr lang="en-GB" sz="1200">
                <a:solidFill>
                  <a:schemeClr val="bg1"/>
                </a:solidFill>
                <a:latin typeface="Arial"/>
                <a:cs typeface="Arial"/>
              </a:rPr>
              <a:t> es </a:t>
            </a:r>
            <a:r>
              <a:rPr lang="en-GB" sz="1200" err="1">
                <a:solidFill>
                  <a:schemeClr val="bg1"/>
                </a:solidFill>
                <a:latin typeface="Arial"/>
                <a:cs typeface="Arial"/>
              </a:rPr>
              <a:t>prioridad</a:t>
            </a:r>
            <a:r>
              <a:rPr lang="en-GB" sz="1200">
                <a:solidFill>
                  <a:schemeClr val="bg1"/>
                </a:solidFill>
                <a:latin typeface="Arial"/>
                <a:cs typeface="Arial"/>
              </a:rPr>
              <a:t> para </a:t>
            </a:r>
            <a:r>
              <a:rPr lang="en-GB" sz="1200" err="1">
                <a:solidFill>
                  <a:schemeClr val="bg1"/>
                </a:solidFill>
                <a:latin typeface="Arial"/>
                <a:cs typeface="Arial"/>
              </a:rPr>
              <a:t>fortalecer</a:t>
            </a:r>
            <a:r>
              <a:rPr lang="en-GB" sz="1200">
                <a:solidFill>
                  <a:schemeClr val="bg1"/>
                </a:solidFill>
                <a:latin typeface="Arial"/>
                <a:cs typeface="Arial"/>
              </a:rPr>
              <a:t> el Sistema de </a:t>
            </a:r>
            <a:r>
              <a:rPr lang="en-GB" sz="1200" err="1">
                <a:solidFill>
                  <a:schemeClr val="bg1"/>
                </a:solidFill>
                <a:latin typeface="Arial"/>
                <a:cs typeface="Arial"/>
              </a:rPr>
              <a:t>respuesta</a:t>
            </a:r>
            <a:r>
              <a:rPr lang="en-GB" sz="1200">
                <a:solidFill>
                  <a:schemeClr val="bg1"/>
                </a:solidFill>
                <a:latin typeface="Arial"/>
                <a:cs typeface="Arial"/>
              </a:rPr>
              <a:t> local </a:t>
            </a:r>
          </a:p>
          <a:p>
            <a:pPr algn="just"/>
            <a:endParaRPr lang="en-GB" sz="1200">
              <a:solidFill>
                <a:schemeClr val="bg1"/>
              </a:solidFill>
              <a:latin typeface="Arial"/>
              <a:cs typeface="Arial"/>
            </a:endParaRPr>
          </a:p>
          <a:p>
            <a:pPr algn="just"/>
            <a:r>
              <a:rPr lang="en-GB" sz="1200" err="1">
                <a:solidFill>
                  <a:schemeClr val="bg1"/>
                </a:solidFill>
                <a:latin typeface="Arial"/>
                <a:cs typeface="Arial"/>
              </a:rPr>
              <a:t>Abordaje</a:t>
            </a:r>
            <a:r>
              <a:rPr lang="en-GB" sz="1200">
                <a:solidFill>
                  <a:schemeClr val="bg1"/>
                </a:solidFill>
                <a:latin typeface="Arial"/>
                <a:cs typeface="Arial"/>
              </a:rPr>
              <a:t> integral  e </a:t>
            </a:r>
            <a:r>
              <a:rPr lang="en-GB" sz="1200" err="1">
                <a:solidFill>
                  <a:schemeClr val="bg1"/>
                </a:solidFill>
                <a:latin typeface="Arial"/>
                <a:cs typeface="Arial"/>
              </a:rPr>
              <a:t>Integrada</a:t>
            </a:r>
            <a:r>
              <a:rPr lang="en-GB" sz="1200">
                <a:solidFill>
                  <a:schemeClr val="bg1"/>
                </a:solidFill>
                <a:latin typeface="Arial"/>
                <a:cs typeface="Arial"/>
              </a:rPr>
              <a:t> ( multiples </a:t>
            </a:r>
            <a:r>
              <a:rPr lang="en-GB" sz="1200" err="1">
                <a:solidFill>
                  <a:schemeClr val="bg1"/>
                </a:solidFill>
                <a:latin typeface="Arial"/>
                <a:cs typeface="Arial"/>
              </a:rPr>
              <a:t>necesidades</a:t>
            </a:r>
            <a:r>
              <a:rPr lang="en-GB" sz="1200">
                <a:solidFill>
                  <a:schemeClr val="bg1"/>
                </a:solidFill>
                <a:latin typeface="Arial"/>
                <a:cs typeface="Arial"/>
              </a:rPr>
              <a:t> y con </a:t>
            </a:r>
            <a:r>
              <a:rPr lang="en-GB" sz="1200" err="1">
                <a:solidFill>
                  <a:schemeClr val="bg1"/>
                </a:solidFill>
                <a:latin typeface="Arial"/>
                <a:cs typeface="Arial"/>
              </a:rPr>
              <a:t>diversos</a:t>
            </a:r>
            <a:r>
              <a:rPr lang="en-GB" sz="1200">
                <a:solidFill>
                  <a:schemeClr val="bg1"/>
                </a:solidFill>
                <a:latin typeface="Arial"/>
                <a:cs typeface="Arial"/>
              </a:rPr>
              <a:t> </a:t>
            </a:r>
            <a:r>
              <a:rPr lang="en-GB" sz="1200" err="1">
                <a:solidFill>
                  <a:schemeClr val="bg1"/>
                </a:solidFill>
                <a:latin typeface="Arial"/>
                <a:cs typeface="Arial"/>
              </a:rPr>
              <a:t>actores</a:t>
            </a:r>
            <a:r>
              <a:rPr lang="en-GB" sz="1200">
                <a:solidFill>
                  <a:schemeClr val="bg1"/>
                </a:solidFill>
                <a:latin typeface="Arial"/>
                <a:cs typeface="Arial"/>
              </a:rPr>
              <a:t>) </a:t>
            </a:r>
          </a:p>
          <a:p>
            <a:pPr algn="just"/>
            <a:endParaRPr lang="en-GB" sz="1200">
              <a:solidFill>
                <a:schemeClr val="bg1"/>
              </a:solidFill>
              <a:latin typeface="Arial"/>
              <a:cs typeface="Arial"/>
            </a:endParaRPr>
          </a:p>
          <a:p>
            <a:pPr algn="just"/>
            <a:r>
              <a:rPr lang="en-GB" sz="1200" err="1">
                <a:solidFill>
                  <a:schemeClr val="bg1"/>
                </a:solidFill>
                <a:latin typeface="Arial"/>
                <a:cs typeface="Arial"/>
              </a:rPr>
              <a:t>Educación</a:t>
            </a:r>
            <a:r>
              <a:rPr lang="en-GB" sz="1200">
                <a:solidFill>
                  <a:schemeClr val="bg1"/>
                </a:solidFill>
                <a:latin typeface="Arial"/>
                <a:cs typeface="Arial"/>
              </a:rPr>
              <a:t> y </a:t>
            </a:r>
            <a:r>
              <a:rPr lang="en-GB" sz="1200" err="1">
                <a:solidFill>
                  <a:schemeClr val="bg1"/>
                </a:solidFill>
                <a:latin typeface="Arial"/>
                <a:cs typeface="Arial"/>
              </a:rPr>
              <a:t>sensibilización</a:t>
            </a:r>
            <a:r>
              <a:rPr lang="en-GB" sz="1200">
                <a:solidFill>
                  <a:schemeClr val="bg1"/>
                </a:solidFill>
                <a:latin typeface="Arial"/>
                <a:cs typeface="Arial"/>
              </a:rPr>
              <a:t> </a:t>
            </a:r>
            <a:r>
              <a:rPr lang="en-GB" sz="1200" err="1">
                <a:solidFill>
                  <a:schemeClr val="bg1"/>
                </a:solidFill>
                <a:latin typeface="Arial"/>
                <a:cs typeface="Arial"/>
              </a:rPr>
              <a:t>pública</a:t>
            </a:r>
            <a:r>
              <a:rPr lang="en-GB" sz="1200">
                <a:solidFill>
                  <a:schemeClr val="bg1"/>
                </a:solidFill>
                <a:latin typeface="Arial"/>
                <a:cs typeface="Arial"/>
              </a:rPr>
              <a:t> </a:t>
            </a:r>
            <a:r>
              <a:rPr lang="en-GB" sz="1200" err="1">
                <a:solidFill>
                  <a:schemeClr val="bg1"/>
                </a:solidFill>
                <a:latin typeface="Arial"/>
                <a:cs typeface="Arial"/>
              </a:rPr>
              <a:t>sobre</a:t>
            </a:r>
            <a:r>
              <a:rPr lang="en-GB" sz="1200">
                <a:solidFill>
                  <a:schemeClr val="bg1"/>
                </a:solidFill>
                <a:latin typeface="Arial"/>
                <a:cs typeface="Arial"/>
              </a:rPr>
              <a:t> los </a:t>
            </a:r>
            <a:r>
              <a:rPr lang="en-GB" sz="1200" err="1">
                <a:solidFill>
                  <a:schemeClr val="bg1"/>
                </a:solidFill>
                <a:latin typeface="Arial"/>
                <a:cs typeface="Arial"/>
              </a:rPr>
              <a:t>desastres</a:t>
            </a:r>
            <a:r>
              <a:rPr lang="en-GB" sz="1200">
                <a:solidFill>
                  <a:schemeClr val="bg1"/>
                </a:solidFill>
                <a:latin typeface="Arial"/>
                <a:cs typeface="Arial"/>
              </a:rPr>
              <a:t> de </a:t>
            </a:r>
            <a:r>
              <a:rPr lang="en-GB" sz="1200" err="1">
                <a:solidFill>
                  <a:schemeClr val="bg1"/>
                </a:solidFill>
                <a:latin typeface="Arial"/>
                <a:cs typeface="Arial"/>
              </a:rPr>
              <a:t>origen</a:t>
            </a:r>
            <a:r>
              <a:rPr lang="en-GB" sz="1200">
                <a:solidFill>
                  <a:schemeClr val="bg1"/>
                </a:solidFill>
                <a:latin typeface="Arial"/>
                <a:cs typeface="Arial"/>
              </a:rPr>
              <a:t> natural y la </a:t>
            </a:r>
            <a:r>
              <a:rPr lang="en-GB" sz="1200" err="1">
                <a:solidFill>
                  <a:schemeClr val="bg1"/>
                </a:solidFill>
                <a:latin typeface="Arial"/>
                <a:cs typeface="Arial"/>
              </a:rPr>
              <a:t>identificación</a:t>
            </a:r>
            <a:r>
              <a:rPr lang="en-GB" sz="1200">
                <a:solidFill>
                  <a:schemeClr val="bg1"/>
                </a:solidFill>
                <a:latin typeface="Arial"/>
                <a:cs typeface="Arial"/>
              </a:rPr>
              <a:t> de los </a:t>
            </a:r>
            <a:r>
              <a:rPr lang="en-GB" sz="1200" err="1">
                <a:solidFill>
                  <a:schemeClr val="bg1"/>
                </a:solidFill>
                <a:latin typeface="Arial"/>
                <a:cs typeface="Arial"/>
              </a:rPr>
              <a:t>medios</a:t>
            </a:r>
            <a:r>
              <a:rPr lang="en-GB" sz="1200">
                <a:solidFill>
                  <a:schemeClr val="bg1"/>
                </a:solidFill>
                <a:latin typeface="Arial"/>
                <a:cs typeface="Arial"/>
              </a:rPr>
              <a:t> </a:t>
            </a:r>
            <a:r>
              <a:rPr lang="en-GB" sz="1200" err="1">
                <a:solidFill>
                  <a:schemeClr val="bg1"/>
                </a:solidFill>
                <a:latin typeface="Arial"/>
                <a:cs typeface="Arial"/>
              </a:rPr>
              <a:t>apropiados</a:t>
            </a:r>
            <a:r>
              <a:rPr lang="en-GB" sz="1200">
                <a:solidFill>
                  <a:schemeClr val="bg1"/>
                </a:solidFill>
                <a:latin typeface="Arial"/>
                <a:cs typeface="Arial"/>
              </a:rPr>
              <a:t> para </a:t>
            </a:r>
            <a:r>
              <a:rPr lang="en-GB" sz="1200" err="1">
                <a:solidFill>
                  <a:schemeClr val="bg1"/>
                </a:solidFill>
                <a:latin typeface="Arial"/>
                <a:cs typeface="Arial"/>
              </a:rPr>
              <a:t>ello</a:t>
            </a:r>
            <a:r>
              <a:rPr lang="en-GB" sz="1200">
                <a:solidFill>
                  <a:schemeClr val="bg1"/>
                </a:solidFill>
                <a:latin typeface="Arial"/>
                <a:cs typeface="Arial"/>
              </a:rPr>
              <a:t> </a:t>
            </a:r>
            <a:r>
              <a:rPr lang="en-GB" sz="1200" err="1">
                <a:solidFill>
                  <a:schemeClr val="bg1"/>
                </a:solidFill>
                <a:latin typeface="Arial"/>
                <a:cs typeface="Arial"/>
              </a:rPr>
              <a:t>en</a:t>
            </a:r>
            <a:r>
              <a:rPr lang="en-GB" sz="1200">
                <a:solidFill>
                  <a:schemeClr val="bg1"/>
                </a:solidFill>
                <a:latin typeface="Arial"/>
                <a:cs typeface="Arial"/>
              </a:rPr>
              <a:t> </a:t>
            </a:r>
            <a:r>
              <a:rPr lang="en-GB" sz="1200" err="1">
                <a:solidFill>
                  <a:schemeClr val="bg1"/>
                </a:solidFill>
                <a:latin typeface="Arial"/>
                <a:cs typeface="Arial"/>
              </a:rPr>
              <a:t>diversos</a:t>
            </a:r>
            <a:r>
              <a:rPr lang="en-GB" sz="1200">
                <a:solidFill>
                  <a:schemeClr val="bg1"/>
                </a:solidFill>
                <a:latin typeface="Arial"/>
                <a:cs typeface="Arial"/>
              </a:rPr>
              <a:t> </a:t>
            </a:r>
            <a:r>
              <a:rPr lang="en-GB" sz="1200" err="1">
                <a:solidFill>
                  <a:schemeClr val="bg1"/>
                </a:solidFill>
                <a:latin typeface="Arial"/>
                <a:cs typeface="Arial"/>
              </a:rPr>
              <a:t>idiomas</a:t>
            </a:r>
            <a:r>
              <a:rPr lang="en-GB" sz="1200">
                <a:solidFill>
                  <a:schemeClr val="bg1"/>
                </a:solidFill>
                <a:latin typeface="Arial"/>
                <a:cs typeface="Arial"/>
              </a:rPr>
              <a:t> o </a:t>
            </a:r>
            <a:r>
              <a:rPr lang="en-GB" sz="1200" err="1">
                <a:solidFill>
                  <a:schemeClr val="bg1"/>
                </a:solidFill>
                <a:latin typeface="Arial"/>
                <a:cs typeface="Arial"/>
              </a:rPr>
              <a:t>contextualizados</a:t>
            </a:r>
            <a:r>
              <a:rPr lang="en-GB" sz="1200">
                <a:solidFill>
                  <a:schemeClr val="bg1"/>
                </a:solidFill>
                <a:latin typeface="Arial"/>
                <a:cs typeface="Arial"/>
              </a:rPr>
              <a:t>.</a:t>
            </a:r>
          </a:p>
          <a:p>
            <a:pPr algn="just"/>
            <a:endParaRPr lang="en-GB" sz="1200">
              <a:solidFill>
                <a:schemeClr val="bg1"/>
              </a:solidFill>
              <a:latin typeface="Arial"/>
              <a:cs typeface="Arial"/>
            </a:endParaRPr>
          </a:p>
          <a:p>
            <a:pPr marL="171450" indent="-171450" algn="just">
              <a:buFont typeface="Arial" panose="020B0604020202020204" pitchFamily="34" charset="0"/>
              <a:buChar char="•"/>
            </a:pPr>
            <a:r>
              <a:rPr lang="en-GB" sz="1200" err="1">
                <a:solidFill>
                  <a:schemeClr val="bg1"/>
                </a:solidFill>
                <a:latin typeface="Arial"/>
                <a:cs typeface="Arial"/>
              </a:rPr>
              <a:t>Articulación</a:t>
            </a:r>
            <a:r>
              <a:rPr lang="en-GB" sz="1200">
                <a:solidFill>
                  <a:schemeClr val="bg1"/>
                </a:solidFill>
                <a:latin typeface="Arial"/>
                <a:cs typeface="Arial"/>
              </a:rPr>
              <a:t> de los </a:t>
            </a:r>
            <a:r>
              <a:rPr lang="en-GB" sz="1200" err="1">
                <a:solidFill>
                  <a:schemeClr val="bg1"/>
                </a:solidFill>
                <a:latin typeface="Arial"/>
                <a:cs typeface="Arial"/>
              </a:rPr>
              <a:t>sistemas</a:t>
            </a:r>
            <a:r>
              <a:rPr lang="en-GB" sz="1200">
                <a:solidFill>
                  <a:schemeClr val="bg1"/>
                </a:solidFill>
                <a:latin typeface="Arial"/>
                <a:cs typeface="Arial"/>
              </a:rPr>
              <a:t> de </a:t>
            </a:r>
            <a:r>
              <a:rPr lang="en-GB" sz="1200" err="1">
                <a:solidFill>
                  <a:schemeClr val="bg1"/>
                </a:solidFill>
                <a:latin typeface="Arial"/>
                <a:cs typeface="Arial"/>
              </a:rPr>
              <a:t>alerta</a:t>
            </a:r>
            <a:r>
              <a:rPr lang="en-GB" sz="1200">
                <a:solidFill>
                  <a:schemeClr val="bg1"/>
                </a:solidFill>
                <a:latin typeface="Arial"/>
                <a:cs typeface="Arial"/>
              </a:rPr>
              <a:t> </a:t>
            </a:r>
            <a:r>
              <a:rPr lang="en-GB" sz="1200" err="1">
                <a:solidFill>
                  <a:schemeClr val="bg1"/>
                </a:solidFill>
                <a:latin typeface="Arial"/>
                <a:cs typeface="Arial"/>
              </a:rPr>
              <a:t>temprana</a:t>
            </a:r>
            <a:r>
              <a:rPr lang="en-GB" sz="1200">
                <a:solidFill>
                  <a:schemeClr val="bg1"/>
                </a:solidFill>
                <a:latin typeface="Arial"/>
                <a:cs typeface="Arial"/>
              </a:rPr>
              <a:t> y </a:t>
            </a:r>
            <a:r>
              <a:rPr lang="en-GB" sz="1200" err="1">
                <a:solidFill>
                  <a:schemeClr val="bg1"/>
                </a:solidFill>
                <a:latin typeface="Arial"/>
                <a:cs typeface="Arial"/>
              </a:rPr>
              <a:t>acción</a:t>
            </a:r>
            <a:r>
              <a:rPr lang="en-GB" sz="1200">
                <a:solidFill>
                  <a:schemeClr val="bg1"/>
                </a:solidFill>
                <a:latin typeface="Arial"/>
                <a:cs typeface="Arial"/>
              </a:rPr>
              <a:t> </a:t>
            </a:r>
            <a:r>
              <a:rPr lang="en-GB" sz="1200" err="1">
                <a:solidFill>
                  <a:schemeClr val="bg1"/>
                </a:solidFill>
                <a:latin typeface="Arial"/>
                <a:cs typeface="Arial"/>
              </a:rPr>
              <a:t>temprana</a:t>
            </a:r>
            <a:endParaRPr lang="en-GB" sz="1200">
              <a:solidFill>
                <a:schemeClr val="bg1"/>
              </a:solidFill>
              <a:latin typeface="Arial"/>
              <a:cs typeface="Arial"/>
            </a:endParaRPr>
          </a:p>
          <a:p>
            <a:pPr marL="171450" indent="-171450" algn="just">
              <a:buFont typeface="Arial" panose="020B0604020202020204" pitchFamily="34" charset="0"/>
              <a:buChar char="•"/>
            </a:pPr>
            <a:r>
              <a:rPr lang="en-GB" sz="1200" err="1">
                <a:solidFill>
                  <a:schemeClr val="bg1"/>
                </a:solidFill>
                <a:latin typeface="Arial"/>
                <a:cs typeface="Arial"/>
              </a:rPr>
              <a:t>Aumentar</a:t>
            </a:r>
            <a:r>
              <a:rPr lang="en-GB" sz="1200">
                <a:solidFill>
                  <a:schemeClr val="bg1"/>
                </a:solidFill>
                <a:latin typeface="Arial"/>
                <a:cs typeface="Arial"/>
              </a:rPr>
              <a:t> la </a:t>
            </a:r>
            <a:r>
              <a:rPr lang="en-GB" sz="1200" err="1">
                <a:solidFill>
                  <a:schemeClr val="bg1"/>
                </a:solidFill>
                <a:latin typeface="Arial"/>
                <a:cs typeface="Arial"/>
              </a:rPr>
              <a:t>resiliencia</a:t>
            </a:r>
            <a:r>
              <a:rPr lang="en-GB" sz="1200">
                <a:solidFill>
                  <a:schemeClr val="bg1"/>
                </a:solidFill>
                <a:latin typeface="Arial"/>
                <a:cs typeface="Arial"/>
              </a:rPr>
              <a:t> require de </a:t>
            </a:r>
            <a:r>
              <a:rPr lang="en-GB" sz="1200" err="1">
                <a:solidFill>
                  <a:schemeClr val="bg1"/>
                </a:solidFill>
                <a:latin typeface="Arial"/>
                <a:cs typeface="Arial"/>
              </a:rPr>
              <a:t>financiamiento</a:t>
            </a:r>
            <a:r>
              <a:rPr lang="en-GB" sz="1200">
                <a:solidFill>
                  <a:schemeClr val="bg1"/>
                </a:solidFill>
                <a:latin typeface="Arial"/>
                <a:cs typeface="Arial"/>
              </a:rPr>
              <a:t> a largo </a:t>
            </a:r>
            <a:r>
              <a:rPr lang="en-GB" sz="1200" err="1">
                <a:solidFill>
                  <a:schemeClr val="bg1"/>
                </a:solidFill>
                <a:latin typeface="Arial"/>
                <a:cs typeface="Arial"/>
              </a:rPr>
              <a:t>plazo</a:t>
            </a:r>
            <a:r>
              <a:rPr lang="en-GB" sz="1200">
                <a:solidFill>
                  <a:schemeClr val="bg1"/>
                </a:solidFill>
                <a:latin typeface="Arial"/>
                <a:cs typeface="Arial"/>
              </a:rPr>
              <a:t> y </a:t>
            </a:r>
            <a:r>
              <a:rPr lang="en-GB" sz="1200" err="1">
                <a:solidFill>
                  <a:schemeClr val="bg1"/>
                </a:solidFill>
                <a:latin typeface="Arial"/>
                <a:cs typeface="Arial"/>
              </a:rPr>
              <a:t>nivel</a:t>
            </a:r>
            <a:r>
              <a:rPr lang="en-GB" sz="1200">
                <a:solidFill>
                  <a:schemeClr val="bg1"/>
                </a:solidFill>
                <a:latin typeface="Arial"/>
                <a:cs typeface="Arial"/>
              </a:rPr>
              <a:t> local y </a:t>
            </a:r>
            <a:r>
              <a:rPr lang="en-GB" sz="1200" err="1">
                <a:solidFill>
                  <a:schemeClr val="bg1"/>
                </a:solidFill>
                <a:latin typeface="Arial"/>
                <a:cs typeface="Arial"/>
              </a:rPr>
              <a:t>sostenible</a:t>
            </a:r>
            <a:r>
              <a:rPr lang="en-GB" sz="1200">
                <a:solidFill>
                  <a:schemeClr val="bg1"/>
                </a:solidFill>
                <a:latin typeface="Arial"/>
                <a:cs typeface="Arial"/>
              </a:rPr>
              <a:t>.</a:t>
            </a:r>
          </a:p>
          <a:p>
            <a:pPr marL="171450" indent="-171450" algn="just">
              <a:buFont typeface="Arial" panose="020B0604020202020204" pitchFamily="34" charset="0"/>
              <a:buChar char="•"/>
            </a:pPr>
            <a:r>
              <a:rPr lang="en-GB" sz="1200">
                <a:solidFill>
                  <a:schemeClr val="bg1"/>
                </a:solidFill>
                <a:latin typeface="Arial"/>
                <a:cs typeface="Arial"/>
              </a:rPr>
              <a:t>Planes de </a:t>
            </a:r>
            <a:r>
              <a:rPr lang="en-GB" sz="1200" err="1">
                <a:solidFill>
                  <a:schemeClr val="bg1"/>
                </a:solidFill>
                <a:latin typeface="Arial"/>
                <a:cs typeface="Arial"/>
              </a:rPr>
              <a:t>prevención</a:t>
            </a:r>
            <a:r>
              <a:rPr lang="en-GB" sz="1200">
                <a:solidFill>
                  <a:schemeClr val="bg1"/>
                </a:solidFill>
                <a:latin typeface="Arial"/>
                <a:cs typeface="Arial"/>
              </a:rPr>
              <a:t>, </a:t>
            </a:r>
            <a:r>
              <a:rPr lang="en-GB" sz="1200" err="1">
                <a:solidFill>
                  <a:schemeClr val="bg1"/>
                </a:solidFill>
                <a:latin typeface="Arial"/>
                <a:cs typeface="Arial"/>
              </a:rPr>
              <a:t>preparación</a:t>
            </a:r>
            <a:r>
              <a:rPr lang="en-GB" sz="1200">
                <a:solidFill>
                  <a:schemeClr val="bg1"/>
                </a:solidFill>
                <a:latin typeface="Arial"/>
                <a:cs typeface="Arial"/>
              </a:rPr>
              <a:t> y </a:t>
            </a:r>
            <a:r>
              <a:rPr lang="en-GB" sz="1200" err="1">
                <a:solidFill>
                  <a:schemeClr val="bg1"/>
                </a:solidFill>
                <a:latin typeface="Arial"/>
                <a:cs typeface="Arial"/>
              </a:rPr>
              <a:t>respuesta</a:t>
            </a:r>
            <a:r>
              <a:rPr lang="en-GB" sz="1200">
                <a:solidFill>
                  <a:schemeClr val="bg1"/>
                </a:solidFill>
                <a:latin typeface="Arial"/>
                <a:cs typeface="Arial"/>
              </a:rPr>
              <a:t>  con la inclusion de la población los </a:t>
            </a:r>
            <a:r>
              <a:rPr lang="en-GB" sz="1200" err="1">
                <a:solidFill>
                  <a:schemeClr val="bg1"/>
                </a:solidFill>
                <a:latin typeface="Arial"/>
                <a:cs typeface="Arial"/>
              </a:rPr>
              <a:t>impactos</a:t>
            </a:r>
            <a:r>
              <a:rPr lang="en-GB" sz="1200">
                <a:solidFill>
                  <a:schemeClr val="bg1"/>
                </a:solidFill>
                <a:latin typeface="Arial"/>
                <a:cs typeface="Arial"/>
              </a:rPr>
              <a:t> </a:t>
            </a:r>
            <a:r>
              <a:rPr lang="en-GB" sz="1200" err="1">
                <a:solidFill>
                  <a:schemeClr val="bg1"/>
                </a:solidFill>
                <a:latin typeface="Arial"/>
                <a:cs typeface="Arial"/>
              </a:rPr>
              <a:t>secundarios</a:t>
            </a:r>
            <a:r>
              <a:rPr lang="en-GB" sz="1200">
                <a:solidFill>
                  <a:schemeClr val="bg1"/>
                </a:solidFill>
                <a:latin typeface="Arial"/>
                <a:cs typeface="Arial"/>
              </a:rPr>
              <a:t> </a:t>
            </a:r>
            <a:r>
              <a:rPr lang="en-GB" sz="1200" err="1">
                <a:solidFill>
                  <a:schemeClr val="bg1"/>
                </a:solidFill>
                <a:latin typeface="Arial"/>
                <a:cs typeface="Arial"/>
              </a:rPr>
              <a:t>nos</a:t>
            </a:r>
            <a:r>
              <a:rPr lang="en-GB" sz="1200">
                <a:solidFill>
                  <a:schemeClr val="bg1"/>
                </a:solidFill>
                <a:latin typeface="Arial"/>
                <a:cs typeface="Arial"/>
              </a:rPr>
              <a:t> </a:t>
            </a:r>
            <a:r>
              <a:rPr lang="en-GB" sz="1200" err="1">
                <a:solidFill>
                  <a:schemeClr val="bg1"/>
                </a:solidFill>
                <a:latin typeface="Arial"/>
                <a:cs typeface="Arial"/>
              </a:rPr>
              <a:t>obligan</a:t>
            </a:r>
            <a:r>
              <a:rPr lang="en-GB" sz="1200">
                <a:solidFill>
                  <a:schemeClr val="bg1"/>
                </a:solidFill>
                <a:latin typeface="Arial"/>
                <a:cs typeface="Arial"/>
              </a:rPr>
              <a:t> a </a:t>
            </a:r>
            <a:r>
              <a:rPr lang="en-GB" sz="1200" err="1">
                <a:solidFill>
                  <a:schemeClr val="bg1"/>
                </a:solidFill>
                <a:latin typeface="Arial"/>
                <a:cs typeface="Arial"/>
              </a:rPr>
              <a:t>atender</a:t>
            </a:r>
            <a:r>
              <a:rPr lang="en-GB" sz="1200">
                <a:solidFill>
                  <a:schemeClr val="bg1"/>
                </a:solidFill>
                <a:latin typeface="Arial"/>
                <a:cs typeface="Arial"/>
              </a:rPr>
              <a:t> </a:t>
            </a:r>
            <a:r>
              <a:rPr lang="en-GB" sz="1200" err="1">
                <a:solidFill>
                  <a:schemeClr val="bg1"/>
                </a:solidFill>
                <a:latin typeface="Arial"/>
                <a:cs typeface="Arial"/>
              </a:rPr>
              <a:t>diversas</a:t>
            </a:r>
            <a:r>
              <a:rPr lang="en-GB" sz="1200">
                <a:solidFill>
                  <a:schemeClr val="bg1"/>
                </a:solidFill>
                <a:latin typeface="Arial"/>
                <a:cs typeface="Arial"/>
              </a:rPr>
              <a:t> </a:t>
            </a:r>
            <a:r>
              <a:rPr lang="en-GB" sz="1200" err="1">
                <a:solidFill>
                  <a:schemeClr val="bg1"/>
                </a:solidFill>
                <a:latin typeface="Arial"/>
                <a:cs typeface="Arial"/>
              </a:rPr>
              <a:t>necesidades</a:t>
            </a:r>
            <a:r>
              <a:rPr lang="en-GB" sz="1200">
                <a:solidFill>
                  <a:schemeClr val="bg1"/>
                </a:solidFill>
                <a:latin typeface="Arial"/>
                <a:cs typeface="Arial"/>
              </a:rPr>
              <a:t>.</a:t>
            </a:r>
          </a:p>
          <a:p>
            <a:pPr marL="171450" indent="-171450" algn="just">
              <a:buFont typeface="Arial" panose="020B0604020202020204" pitchFamily="34" charset="0"/>
              <a:buChar char="•"/>
            </a:pPr>
            <a:endParaRPr lang="en-GB" sz="1200">
              <a:solidFill>
                <a:schemeClr val="bg1"/>
              </a:solidFill>
              <a:latin typeface="Arial"/>
              <a:cs typeface="Arial"/>
            </a:endParaRPr>
          </a:p>
          <a:p>
            <a:r>
              <a:rPr lang="es-ES" sz="1200" b="0" i="1" kern="1200">
                <a:solidFill>
                  <a:schemeClr val="tx1"/>
                </a:solidFill>
                <a:effectLst/>
                <a:latin typeface="+mn-lt"/>
                <a:ea typeface="+mn-ea"/>
                <a:cs typeface="+mn-cs"/>
              </a:rPr>
              <a:t>Ejemplos de actividades virtuales con comunidades – como lo haría "Dividiría el grupo inicialmente y trabajar el línea. Entrevistas a las personas mediante Google </a:t>
            </a:r>
            <a:r>
              <a:rPr lang="es-ES" sz="1200" b="0" i="1" kern="1200" err="1">
                <a:solidFill>
                  <a:schemeClr val="tx1"/>
                </a:solidFill>
                <a:effectLst/>
                <a:latin typeface="+mn-lt"/>
                <a:ea typeface="+mn-ea"/>
                <a:cs typeface="+mn-cs"/>
              </a:rPr>
              <a:t>form</a:t>
            </a:r>
            <a:r>
              <a:rPr lang="es-ES" sz="1200" b="0" i="1" kern="1200">
                <a:solidFill>
                  <a:schemeClr val="tx1"/>
                </a:solidFill>
                <a:effectLst/>
                <a:latin typeface="+mn-lt"/>
                <a:ea typeface="+mn-ea"/>
                <a:cs typeface="+mn-cs"/>
              </a:rPr>
              <a:t>. Y Videollamadas o </a:t>
            </a:r>
            <a:r>
              <a:rPr lang="es-ES" sz="1200" b="0" i="1" kern="1200" err="1">
                <a:solidFill>
                  <a:schemeClr val="tx1"/>
                </a:solidFill>
                <a:effectLst/>
                <a:latin typeface="+mn-lt"/>
                <a:ea typeface="+mn-ea"/>
                <a:cs typeface="+mn-cs"/>
              </a:rPr>
              <a:t>llamadas.“"Orientación</a:t>
            </a:r>
            <a:r>
              <a:rPr lang="es-ES" sz="1200" b="0" i="1" kern="1200">
                <a:solidFill>
                  <a:schemeClr val="tx1"/>
                </a:solidFill>
                <a:effectLst/>
                <a:latin typeface="+mn-lt"/>
                <a:ea typeface="+mn-ea"/>
                <a:cs typeface="+mn-cs"/>
              </a:rPr>
              <a:t> domiciliaria, video juegos con temas de gestión , app “</a:t>
            </a:r>
          </a:p>
          <a:p>
            <a:r>
              <a:rPr lang="es-ES"/>
              <a:t>"Autogestión, acercamiento a las TI, redes sociales e identificación y atención de personas con poco acceso a tecnología"</a:t>
            </a:r>
            <a:endParaRPr lang="en-CH"/>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95347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s-ES"/>
          </a:p>
          <a:p>
            <a:r>
              <a:rPr lang="es-ES"/>
              <a:t>Ninguna de estas soluciones importará, sin embargo, si la financiación y los datos sobre las amenazas inminentes no llegan a las comunidades locales. Las organizaciones locales y los grupos de base suelen ser los primeros en responder a cualquier crisis. Necesitan tener acceso a fondos y datos, y también una voz fuerte e igualitaria en los esfuerzos de preparación.</a:t>
            </a:r>
          </a:p>
          <a:p>
            <a:endParaRPr lang="es-ES"/>
          </a:p>
          <a:p>
            <a:endParaRPr lang="es-ES"/>
          </a:p>
          <a:p>
            <a:r>
              <a:rPr lang="es-ES"/>
              <a:t>COVID-19 nos ha demostrado que el camino que seguimos no funcionaba. Ya no podemos seguir sin planificar los riesgos que sabemos que se avecinan. Los costes son demasiado altos. La acción temprana costará menos, protegerá vidas y fortalecerá las economías</a:t>
            </a:r>
            <a:endParaRPr lang="en-CH"/>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645544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239130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22.05.2020</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La hoja de </a:t>
            </a:r>
            <a:r>
              <a:rPr lang="en-US" err="1"/>
              <a:t>ruta</a:t>
            </a:r>
            <a:r>
              <a:rPr lang="en-US"/>
              <a:t> </a:t>
            </a:r>
            <a:r>
              <a:rPr lang="en-US" err="1"/>
              <a:t>nos</a:t>
            </a:r>
            <a:r>
              <a:rPr lang="en-US"/>
              <a:t> </a:t>
            </a:r>
            <a:r>
              <a:rPr lang="en-US" err="1"/>
              <a:t>invita</a:t>
            </a:r>
            <a:r>
              <a:rPr lang="en-US"/>
              <a:t> a </a:t>
            </a:r>
            <a:r>
              <a:rPr lang="en-US" err="1"/>
              <a:t>diseñar</a:t>
            </a:r>
            <a:r>
              <a:rPr lang="en-US"/>
              <a:t> </a:t>
            </a:r>
            <a:r>
              <a:rPr lang="en-US" err="1"/>
              <a:t>nuestras</a:t>
            </a:r>
            <a:r>
              <a:rPr lang="en-US"/>
              <a:t> </a:t>
            </a:r>
            <a:r>
              <a:rPr lang="en-US" err="1"/>
              <a:t>intervenciones</a:t>
            </a:r>
            <a:r>
              <a:rPr lang="en-US"/>
              <a:t> </a:t>
            </a:r>
            <a:r>
              <a:rPr lang="en-US" err="1"/>
              <a:t>tomando</a:t>
            </a:r>
            <a:r>
              <a:rPr lang="en-US"/>
              <a:t> </a:t>
            </a:r>
            <a:r>
              <a:rPr lang="en-US" err="1"/>
              <a:t>en</a:t>
            </a:r>
            <a:r>
              <a:rPr lang="en-US"/>
              <a:t> </a:t>
            </a:r>
            <a:r>
              <a:rPr lang="en-US" err="1"/>
              <a:t>cuenta</a:t>
            </a:r>
            <a:r>
              <a:rPr lang="en-US"/>
              <a:t> </a:t>
            </a:r>
            <a:r>
              <a:rPr lang="en-US" err="1"/>
              <a:t>estos</a:t>
            </a:r>
            <a:r>
              <a:rPr lang="en-US"/>
              <a:t> 6 </a:t>
            </a:r>
            <a:r>
              <a:rPr lang="en-US" err="1"/>
              <a:t>aspectos</a:t>
            </a:r>
            <a:r>
              <a:rPr lang="en-US"/>
              <a:t>… </a:t>
            </a:r>
            <a:r>
              <a:rPr lang="en-US" err="1"/>
              <a:t>si</a:t>
            </a:r>
            <a:r>
              <a:rPr lang="en-US"/>
              <a:t> </a:t>
            </a:r>
            <a:r>
              <a:rPr lang="en-US" err="1"/>
              <a:t>sumamos</a:t>
            </a:r>
            <a:r>
              <a:rPr lang="en-US"/>
              <a:t> el context de la </a:t>
            </a:r>
            <a:r>
              <a:rPr lang="en-US" err="1"/>
              <a:t>Pandemia</a:t>
            </a:r>
            <a:r>
              <a:rPr lang="en-US"/>
              <a:t> de COVID-19 Podemos </a:t>
            </a:r>
            <a:r>
              <a:rPr lang="en-US" err="1"/>
              <a:t>ver</a:t>
            </a:r>
            <a:r>
              <a:rPr lang="en-US"/>
              <a:t> una gran </a:t>
            </a:r>
            <a:r>
              <a:rPr lang="en-US" err="1"/>
              <a:t>relacion</a:t>
            </a:r>
            <a:r>
              <a:rPr lang="en-US"/>
              <a:t> </a:t>
            </a:r>
            <a:r>
              <a:rPr lang="en-US" err="1"/>
              <a:t>sobre</a:t>
            </a:r>
            <a:r>
              <a:rPr lang="en-US"/>
              <a:t> </a:t>
            </a:r>
            <a:r>
              <a:rPr lang="en-US" err="1"/>
              <a:t>todo</a:t>
            </a:r>
            <a:r>
              <a:rPr lang="en-US"/>
              <a:t> </a:t>
            </a:r>
            <a:r>
              <a:rPr lang="en-US" err="1"/>
              <a:t>en</a:t>
            </a:r>
            <a:r>
              <a:rPr lang="en-US"/>
              <a:t> </a:t>
            </a:r>
            <a:r>
              <a:rPr lang="en-US" err="1"/>
              <a:t>enfocada</a:t>
            </a:r>
            <a:r>
              <a:rPr lang="en-US"/>
              <a:t> </a:t>
            </a:r>
            <a:r>
              <a:rPr lang="en-US" err="1"/>
              <a:t>en</a:t>
            </a:r>
            <a:r>
              <a:rPr lang="en-US"/>
              <a:t> las personas y sus </a:t>
            </a:r>
            <a:r>
              <a:rPr lang="en-US" err="1"/>
              <a:t>necesidas</a:t>
            </a:r>
            <a:r>
              <a:rPr lang="en-US"/>
              <a:t>… es </a:t>
            </a:r>
            <a:r>
              <a:rPr lang="en-US" err="1"/>
              <a:t>decir</a:t>
            </a:r>
            <a:r>
              <a:rPr lang="en-US"/>
              <a:t> sus </a:t>
            </a:r>
            <a:r>
              <a:rPr lang="en-US" err="1"/>
              <a:t>demandas</a:t>
            </a:r>
            <a:r>
              <a:rPr lang="en-US"/>
              <a:t> </a:t>
            </a:r>
            <a:r>
              <a:rPr lang="en-US" err="1"/>
              <a:t>actuales</a:t>
            </a:r>
            <a:r>
              <a:rPr lang="en-US"/>
              <a:t> </a:t>
            </a:r>
            <a:r>
              <a:rPr lang="en-US" err="1"/>
              <a:t>informada</a:t>
            </a:r>
            <a:r>
              <a:rPr lang="en-US"/>
              <a:t> </a:t>
            </a:r>
            <a:r>
              <a:rPr lang="en-US" err="1"/>
              <a:t>sobre</a:t>
            </a:r>
            <a:r>
              <a:rPr lang="en-US"/>
              <a:t> sus </a:t>
            </a:r>
            <a:r>
              <a:rPr lang="en-US" err="1"/>
              <a:t>riesgos</a:t>
            </a:r>
            <a:r>
              <a:rPr lang="en-US"/>
              <a:t> presents y </a:t>
            </a:r>
            <a:r>
              <a:rPr lang="en-US" err="1"/>
              <a:t>futuros</a:t>
            </a:r>
            <a:r>
              <a:rPr lang="en-US"/>
              <a:t>,, con una vision </a:t>
            </a:r>
            <a:r>
              <a:rPr lang="en-US" err="1"/>
              <a:t>holistica</a:t>
            </a:r>
            <a:r>
              <a:rPr lang="en-US"/>
              <a:t> es </a:t>
            </a:r>
            <a:r>
              <a:rPr lang="en-US" err="1"/>
              <a:t>decir</a:t>
            </a:r>
            <a:r>
              <a:rPr lang="en-US"/>
              <a:t> multi-sectorial  que </a:t>
            </a:r>
            <a:r>
              <a:rPr lang="en-US" err="1"/>
              <a:t>además</a:t>
            </a:r>
            <a:r>
              <a:rPr lang="en-US"/>
              <a:t> </a:t>
            </a:r>
            <a:r>
              <a:rPr lang="en-US" err="1"/>
              <a:t>tenga</a:t>
            </a:r>
            <a:r>
              <a:rPr lang="en-US"/>
              <a:t> </a:t>
            </a:r>
            <a:r>
              <a:rPr lang="en-US" err="1"/>
              <a:t>en</a:t>
            </a:r>
            <a:r>
              <a:rPr lang="en-US"/>
              <a:t> </a:t>
            </a:r>
            <a:r>
              <a:rPr lang="en-US" err="1"/>
              <a:t>cuenta</a:t>
            </a:r>
            <a:r>
              <a:rPr lang="en-US"/>
              <a:t> a los </a:t>
            </a:r>
            <a:r>
              <a:rPr lang="en-US" err="1"/>
              <a:t>grupos</a:t>
            </a:r>
            <a:r>
              <a:rPr lang="en-US"/>
              <a:t> mas </a:t>
            </a:r>
            <a:r>
              <a:rPr lang="en-US" err="1"/>
              <a:t>vulnerables</a:t>
            </a:r>
            <a:r>
              <a:rPr lang="en-US"/>
              <a:t> por </a:t>
            </a:r>
            <a:r>
              <a:rPr lang="en-US" err="1"/>
              <a:t>ejemplo</a:t>
            </a:r>
            <a:r>
              <a:rPr lang="en-US"/>
              <a:t> personas con </a:t>
            </a:r>
            <a:r>
              <a:rPr lang="en-US" err="1"/>
              <a:t>discapacidad</a:t>
            </a:r>
            <a:r>
              <a:rPr lang="en-US"/>
              <a:t>, </a:t>
            </a:r>
            <a:r>
              <a:rPr lang="en-US" err="1"/>
              <a:t>adultos</a:t>
            </a:r>
            <a:r>
              <a:rPr lang="en-US"/>
              <a:t> </a:t>
            </a:r>
            <a:r>
              <a:rPr lang="en-US" err="1"/>
              <a:t>mayores</a:t>
            </a:r>
            <a:r>
              <a:rPr lang="en-US"/>
              <a:t> y </a:t>
            </a:r>
            <a:r>
              <a:rPr lang="en-US" err="1"/>
              <a:t>porque</a:t>
            </a:r>
            <a:r>
              <a:rPr lang="en-US"/>
              <a:t> no personas que no </a:t>
            </a:r>
            <a:r>
              <a:rPr lang="en-US" err="1"/>
              <a:t>cuentan</a:t>
            </a:r>
            <a:r>
              <a:rPr lang="en-US"/>
              <a:t> con </a:t>
            </a:r>
            <a:r>
              <a:rPr lang="en-US" err="1"/>
              <a:t>acceso</a:t>
            </a:r>
            <a:r>
              <a:rPr lang="en-US"/>
              <a:t> a las </a:t>
            </a:r>
            <a:r>
              <a:rPr lang="en-US" err="1"/>
              <a:t>tecnologias</a:t>
            </a:r>
            <a:r>
              <a:rPr lang="en-US"/>
              <a:t> para </a:t>
            </a:r>
            <a:r>
              <a:rPr lang="en-US" err="1"/>
              <a:t>tener</a:t>
            </a:r>
            <a:r>
              <a:rPr lang="en-US"/>
              <a:t> </a:t>
            </a:r>
            <a:r>
              <a:rPr lang="en-US" err="1"/>
              <a:t>acceso</a:t>
            </a:r>
            <a:r>
              <a:rPr lang="en-US"/>
              <a:t> a la </a:t>
            </a:r>
            <a:r>
              <a:rPr lang="en-US" err="1"/>
              <a:t>información</a:t>
            </a:r>
            <a:r>
              <a:rPr lang="en-US"/>
              <a:t> </a:t>
            </a:r>
            <a:r>
              <a:rPr lang="en-US" err="1"/>
              <a:t>relevante</a:t>
            </a:r>
            <a:r>
              <a:rPr lang="en-US"/>
              <a:t> </a:t>
            </a:r>
            <a:r>
              <a:rPr lang="en-US" err="1"/>
              <a:t>en</a:t>
            </a:r>
            <a:r>
              <a:rPr lang="en-US"/>
              <a:t> </a:t>
            </a:r>
            <a:r>
              <a:rPr lang="en-US" err="1"/>
              <a:t>caso</a:t>
            </a:r>
            <a:r>
              <a:rPr lang="en-US"/>
              <a:t> de </a:t>
            </a:r>
            <a:r>
              <a:rPr lang="en-US" err="1"/>
              <a:t>emergencias</a:t>
            </a:r>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extLst>
      <p:ext uri="{BB962C8B-B14F-4D97-AF65-F5344CB8AC3E}">
        <p14:creationId xmlns:p14="http://schemas.microsoft.com/office/powerpoint/2010/main" val="311608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831233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effectLst/>
                <a:latin typeface="+mn-lt"/>
                <a:ea typeface="+mn-ea"/>
                <a:cs typeface="+mn-cs"/>
              </a:rPr>
              <a:t>Como parte de ello, una prioridad fundamental serán los planes "a prueba de pandemias" para el período prolongado de la respuesta y en relación con otros riesgos prioritarios , en colaboración con los gobiernos nacionales, la Cruz Roja Alemana acogió el Centro de Anticipación y los organismos pertinentes. Se actualizarán los planes de preparación de las Sociedades Nacionales, los protocolos de acción temprana, los planes de continuidad de las actividades, los POE y las medidas de reducción del riesgo para incluir las consideraciones de COVID-19 y se apoyará a las Sociedades Nacionales para que elaboren y actualicen planes de contingencia que incluyan medidas de preparación para riesgos agravados. . </a:t>
            </a:r>
            <a:endParaRPr lang="en-CH"/>
          </a:p>
          <a:p>
            <a:endParaRPr lang="en-CH"/>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518864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.Nivel individual: una persona resiliente goza de buena salud; tiene los conocimientos, las destrezas, las competencias y la mentalidad para adaptarse a nuevas situaciones y mejorar su vida y la de su familia, sus amigos y su comunidad; es una persona que ha fomentado su autonomía; </a:t>
            </a:r>
          </a:p>
          <a:p>
            <a:endParaRPr lang="en-CH"/>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590316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effectLst/>
                <a:latin typeface="+mn-lt"/>
                <a:ea typeface="+mn-ea"/>
                <a:cs typeface="+mn-cs"/>
              </a:rPr>
              <a:t>SP:COVID-19 exacerba las vulnerabilidades existentes y se ve agravado por otros peligros, especialmente los crecientes riesgos climáticos, como inundaciones, ciclones, sequías, etc. Los encargados de la respuesta local, como la CRR, serán uno de los principales agentes para prepararse, responder y recuperarse de esos riesgos agravados.  Las Sociedades Nacionales tienen una presencia local única para comprometerse con las comunidades a apoyar las acciones locales basadas en el riesgo y fortalecer la preparación y la resiliencia de las comunidades para el futuro.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740730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s-ES" sz="1200" b="0" i="0" kern="1200">
                <a:solidFill>
                  <a:schemeClr val="tx1"/>
                </a:solidFill>
                <a:effectLst/>
                <a:latin typeface="+mn-lt"/>
                <a:ea typeface="+mn-ea"/>
                <a:cs typeface="+mn-cs"/>
              </a:rPr>
              <a:t>COVID-19 es una llamada de atención a la comunidad internacional: Los países no están preparados para los riesgos sistémicos y compuestos. Hemos estado planeando un futuro basado en un pasado que ya no se aplica. Las epidemias, las inundaciones, las tormentas, las sequías y los incendios forestales van a empeorar y a suceder más a menudo, causando estragos en las vidas de millones de personas. </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India and Bangladesh have asked for schools and other buildings to be turned into temporary shelters - but they need more space than usual in order to house people while maintaining social distancing</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Police in West Bengal, which along with the state of Orissa (also known as Odisha) is expected to be the worst-hit part of India, told the BBC that people were unwilling to go to the shelters because they were afraid of contracting Covid-19.</a:t>
            </a:r>
          </a:p>
          <a:p>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Bangladesh's disaster management minister earlier told the BBC that authorities were evacuating at least two million people.</a:t>
            </a:r>
          </a:p>
          <a:p>
            <a:pPr fontAlgn="base"/>
            <a:r>
              <a:rPr lang="en-US" sz="1200" b="0" i="0" kern="1200">
                <a:solidFill>
                  <a:schemeClr val="tx1"/>
                </a:solidFill>
                <a:effectLst/>
                <a:latin typeface="+mn-lt"/>
                <a:ea typeface="+mn-ea"/>
                <a:cs typeface="+mn-cs"/>
              </a:rPr>
              <a:t>Extra shelters have been prepared to allow for social distancing, while masks are also being distributed.</a:t>
            </a:r>
          </a:p>
          <a:p>
            <a:endParaRPr lang="en-CH"/>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314198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effectLst/>
                <a:latin typeface="+mn-lt"/>
                <a:ea typeface="+mn-ea"/>
                <a:cs typeface="+mn-cs"/>
              </a:rPr>
              <a:t>SP:COVID-19 exacerba las vulnerabilidades existentes y se ve agravado por otros peligros, especialmente los crecientes riesgos climáticos, como inundaciones, ciclones, sequías, etc. Los encargados de la respuesta local, como la CRR, serán uno de los principales agentes para prepararse, responder y recuperarse de esos riesgos agravados.  Las Sociedades Nacionales tienen una presencia local única para comprometerse con las comunidades a apoyar las acciones locales basadas en el riesgo y fortalecer la preparación y la resiliencia de las comunidades para el futuro.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effectLst/>
                <a:latin typeface="+mn-lt"/>
                <a:ea typeface="+mn-ea"/>
                <a:cs typeface="+mn-cs"/>
              </a:rPr>
              <a:t>Ser proactivo para reducir la vulnerabilidad de COVID-19 y de otros peligros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effectLst/>
                <a:latin typeface="+mn-lt"/>
                <a:ea typeface="+mn-ea"/>
                <a:cs typeface="+mn-cs"/>
              </a:rPr>
              <a:t>La reducción del doble impacto de COVID-19 y de los desastres relacionados con el clima puede lograrse intensificando los esfuerzos para reducir las vulnerabilidades subyacentes y anticipando las consecuencias de los desastres, especialmente en los grupos de riesgo. Por ejemplo, el doble impacto del ciclón Harold sobre las medidas de prevención de COVID-19 existentes agravó las vulnerabilidades de las comunidades más marginadas del Pacífico. Vanuatu respondió de manera acorde impulsando sus esfuerzos por abordar esas fragilidades mediante medidas prácticas como la reprogramación de las medidas de protección para las niñas y mujeres vulnerables.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effectLst/>
                <a:latin typeface="+mn-lt"/>
                <a:ea typeface="+mn-ea"/>
                <a:cs typeface="+mn-cs"/>
              </a:rPr>
              <a:t>La acción temprana para reducir los efectos de otros desastres también puede ser decisiva. Ello puede facilitarse mediante el levantamiento de mapas a nivel de la comunidad de los lugares donde residen los hogares vulnerables, de modo que se pueda prestar un apoyo específico tanto para evitar la propagación de COVID-19 como para prevenir los efectos negativos de otros desastres.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effectLst/>
                <a:latin typeface="+mn-lt"/>
                <a:ea typeface="+mn-ea"/>
                <a:cs typeface="+mn-cs"/>
              </a:rPr>
              <a:t>Por ejemplo, en el caso de los planes de acción contra las olas de calor, se pueden adoptar medidas para identificar a los más vulnerables, como los ancianos, a fin de que puedan recibir asistencia temprana y tratamiento en los centros locales de atención primaria. Esto reduciría la carga eventual de los hospitales ya sobrecargados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279365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s-ES"/>
              <a:t>En general, los participantes abordaron tres grandes áreas de transformación en la </a:t>
            </a:r>
            <a:r>
              <a:rPr lang="es-ES" err="1"/>
              <a:t>Cartoonathon</a:t>
            </a:r>
            <a:r>
              <a:rPr lang="es-ES"/>
              <a:t>: (1) Complejidad y Caos, (2) Digitalización Rápida y; (3) Innovación y Agilidad.</a:t>
            </a:r>
          </a:p>
          <a:p>
            <a:endParaRPr lang="es-ES"/>
          </a:p>
          <a:p>
            <a:r>
              <a:rPr lang="es-ES"/>
              <a:t>los participantes reconocieron un mundo cada vez más complejo con una serie de desafíos interconectados y, por supuesto, eventos "inesperados" que nos obligan a cambiar constantemente, a adaptarnos y a responder a nuevos desafíos. Vieron esto como la nueva normalidad y algo con lo que tendríamos que lidiar mejor. Para muchos esto significaba mejores enfoques de sistemas que reconocían y abordaban las cuestiones como conectadas y dinámicas - que la programación y financiación vertical tradicional no era adecuada. También reconocieron que esto era un problema de todo el sistema humanitario, no sólo de la CR/MLR.</a:t>
            </a:r>
          </a:p>
          <a:p>
            <a:endParaRPr lang="en-CH"/>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56166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3.pn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grpSp>
        <p:nvGrpSpPr>
          <p:cNvPr id="2" name="Group 2"/>
          <p:cNvGrpSpPr/>
          <p:nvPr/>
        </p:nvGrpSpPr>
        <p:grpSpPr>
          <a:xfrm>
            <a:off x="1224823" y="1968382"/>
            <a:ext cx="12836638" cy="7773595"/>
            <a:chOff x="-24460" y="-198967"/>
            <a:chExt cx="17558113" cy="8576656"/>
          </a:xfrm>
        </p:grpSpPr>
        <p:sp>
          <p:nvSpPr>
            <p:cNvPr id="3" name="TextBox 3"/>
            <p:cNvSpPr txBox="1"/>
            <p:nvPr/>
          </p:nvSpPr>
          <p:spPr>
            <a:xfrm>
              <a:off x="-7985" y="-198967"/>
              <a:ext cx="12440672" cy="819222"/>
            </a:xfrm>
            <a:prstGeom prst="rect">
              <a:avLst/>
            </a:prstGeom>
          </p:spPr>
          <p:txBody>
            <a:bodyPr wrap="square" lIns="0" tIns="0" rIns="0" bIns="0" rtlCol="0" anchor="t">
              <a:spAutoFit/>
            </a:bodyPr>
            <a:lstStyle/>
            <a:p>
              <a:pPr>
                <a:lnSpc>
                  <a:spcPts val="5880"/>
                </a:lnSpc>
              </a:pPr>
              <a:r>
                <a:rPr lang="en-US" sz="4800" spc="420">
                  <a:solidFill>
                    <a:srgbClr val="EDE6E2"/>
                  </a:solidFill>
                  <a:latin typeface="Montserrat Classic Bold"/>
                </a:rPr>
                <a:t>RE-IMAGINANDO</a:t>
              </a:r>
            </a:p>
          </p:txBody>
        </p:sp>
        <p:sp>
          <p:nvSpPr>
            <p:cNvPr id="4" name="TextBox 4"/>
            <p:cNvSpPr txBox="1"/>
            <p:nvPr/>
          </p:nvSpPr>
          <p:spPr>
            <a:xfrm>
              <a:off x="202400" y="1932751"/>
              <a:ext cx="12141201" cy="2716576"/>
            </a:xfrm>
            <a:prstGeom prst="rect">
              <a:avLst/>
            </a:prstGeom>
          </p:spPr>
          <p:txBody>
            <a:bodyPr wrap="square" lIns="0" tIns="0" rIns="0" bIns="0" rtlCol="0" anchor="t">
              <a:spAutoFit/>
            </a:bodyPr>
            <a:lstStyle/>
            <a:p>
              <a:pPr>
                <a:lnSpc>
                  <a:spcPts val="9600"/>
                </a:lnSpc>
              </a:pPr>
              <a:r>
                <a:rPr lang="en-US" sz="9600">
                  <a:solidFill>
                    <a:srgbClr val="FF4A3B"/>
                  </a:solidFill>
                  <a:latin typeface="Montserrat Classic Bold"/>
                </a:rPr>
                <a:t>Reducción </a:t>
              </a:r>
              <a:endParaRPr lang="en-US"/>
            </a:p>
            <a:p>
              <a:pPr>
                <a:lnSpc>
                  <a:spcPts val="9600"/>
                </a:lnSpc>
              </a:pPr>
              <a:r>
                <a:rPr lang="en-US" sz="9600">
                  <a:solidFill>
                    <a:srgbClr val="FF4A3B"/>
                  </a:solidFill>
                  <a:latin typeface="Montserrat Classic Bold"/>
                </a:rPr>
                <a:t>de Riesgos</a:t>
              </a:r>
              <a:endParaRPr lang="en-US"/>
            </a:p>
          </p:txBody>
        </p:sp>
        <p:sp>
          <p:nvSpPr>
            <p:cNvPr id="5" name="TextBox 5"/>
            <p:cNvSpPr txBox="1"/>
            <p:nvPr/>
          </p:nvSpPr>
          <p:spPr>
            <a:xfrm>
              <a:off x="-24460" y="5247474"/>
              <a:ext cx="17558113" cy="3130215"/>
            </a:xfrm>
            <a:prstGeom prst="rect">
              <a:avLst/>
            </a:prstGeom>
          </p:spPr>
          <p:txBody>
            <a:bodyPr wrap="square" lIns="0" tIns="0" rIns="0" bIns="0" rtlCol="0" anchor="t">
              <a:spAutoFit/>
            </a:bodyPr>
            <a:lstStyle/>
            <a:p>
              <a:pPr>
                <a:lnSpc>
                  <a:spcPts val="4479"/>
                </a:lnSpc>
              </a:pPr>
              <a:r>
                <a:rPr lang="en-US" sz="8000" spc="31">
                  <a:solidFill>
                    <a:srgbClr val="EDE6E2"/>
                  </a:solidFill>
                  <a:latin typeface="Montserrat Classic"/>
                </a:rPr>
                <a:t> y el </a:t>
              </a:r>
              <a:r>
                <a:rPr lang="en-US" sz="8000" spc="31" err="1">
                  <a:solidFill>
                    <a:srgbClr val="EDE6E2"/>
                  </a:solidFill>
                  <a:latin typeface="Montserrat Classic"/>
                </a:rPr>
                <a:t>trabajo</a:t>
              </a:r>
              <a:r>
                <a:rPr lang="en-US" sz="8000" spc="31">
                  <a:solidFill>
                    <a:srgbClr val="EDE6E2"/>
                  </a:solidFill>
                  <a:latin typeface="Montserrat Classic"/>
                </a:rPr>
                <a:t> </a:t>
              </a:r>
              <a:r>
                <a:rPr lang="en-US" sz="8000" spc="31" err="1">
                  <a:solidFill>
                    <a:srgbClr val="EDE6E2"/>
                  </a:solidFill>
                  <a:latin typeface="Montserrat Classic"/>
                </a:rPr>
                <a:t>comunitario</a:t>
              </a:r>
              <a:r>
                <a:rPr lang="en-US" sz="4000" spc="31">
                  <a:solidFill>
                    <a:srgbClr val="EDE6E2"/>
                  </a:solidFill>
                  <a:latin typeface="Montserrat Classic"/>
                </a:rPr>
                <a:t> </a:t>
              </a:r>
            </a:p>
            <a:p>
              <a:pPr algn="r">
                <a:lnSpc>
                  <a:spcPts val="4479"/>
                </a:lnSpc>
              </a:pPr>
              <a:r>
                <a:rPr lang="en-US" sz="3600" i="1">
                  <a:solidFill>
                    <a:srgbClr val="FF4A3B"/>
                  </a:solidFill>
                  <a:latin typeface="Montserrat Classic Bold"/>
                </a:rPr>
                <a:t>en el contexto de  COVID-1</a:t>
              </a:r>
              <a:r>
                <a:rPr lang="en-US" sz="3300" i="1">
                  <a:solidFill>
                    <a:srgbClr val="FF4A3B"/>
                  </a:solidFill>
                  <a:latin typeface="Montserrat Classic Bold"/>
                </a:rPr>
                <a:t>9</a:t>
              </a:r>
              <a:endParaRPr lang="en-US" sz="3600" spc="31">
                <a:solidFill>
                  <a:srgbClr val="EDE6E2"/>
                </a:solidFill>
                <a:latin typeface="Montserrat Classic"/>
              </a:endParaRPr>
            </a:p>
            <a:p>
              <a:pPr algn="r">
                <a:lnSpc>
                  <a:spcPts val="4479"/>
                </a:lnSpc>
              </a:pPr>
              <a:endParaRPr lang="en-US" sz="3600" b="1" i="1" spc="31">
                <a:solidFill>
                  <a:schemeClr val="bg1"/>
                </a:solidFill>
                <a:latin typeface="Montserrat Classic"/>
              </a:endParaRPr>
            </a:p>
            <a:p>
              <a:pPr>
                <a:lnSpc>
                  <a:spcPts val="4479"/>
                </a:lnSpc>
              </a:pPr>
              <a:endParaRPr lang="en-US" sz="3000">
                <a:solidFill>
                  <a:schemeClr val="bg1"/>
                </a:solidFill>
                <a:latin typeface="Montserrat Classic Bold"/>
              </a:endParaRPr>
            </a:p>
            <a:p>
              <a:pPr>
                <a:lnSpc>
                  <a:spcPts val="4479"/>
                </a:lnSpc>
              </a:pPr>
              <a:r>
                <a:rPr lang="en-US" sz="3000">
                  <a:solidFill>
                    <a:schemeClr val="bg1"/>
                  </a:solidFill>
                  <a:latin typeface="Montserrat Classic Bold"/>
                </a:rPr>
                <a:t>Por: Krystell Santamaría y Diana Medina</a:t>
              </a:r>
              <a:endParaRPr lang="en-US">
                <a:solidFill>
                  <a:schemeClr val="bg1"/>
                </a:solidFill>
              </a:endParaRPr>
            </a:p>
          </p:txBody>
        </p:sp>
      </p:grpSp>
      <p:pic>
        <p:nvPicPr>
          <p:cNvPr id="6" name="Picture 6"/>
          <p:cNvPicPr>
            <a:picLocks noChangeAspect="1"/>
          </p:cNvPicPr>
          <p:nvPr/>
        </p:nvPicPr>
        <p:blipFill>
          <a:blip r:embed="rId2"/>
          <a:srcRect/>
          <a:stretch>
            <a:fillRect/>
          </a:stretch>
        </p:blipFill>
        <p:spPr>
          <a:xfrm rot="-10800000">
            <a:off x="16573609" y="8780775"/>
            <a:ext cx="955049" cy="955049"/>
          </a:xfrm>
          <a:prstGeom prst="rect">
            <a:avLst/>
          </a:prstGeom>
        </p:spPr>
      </p:pic>
      <p:pic>
        <p:nvPicPr>
          <p:cNvPr id="7" name="Picture 7"/>
          <p:cNvPicPr>
            <a:picLocks noChangeAspect="1"/>
          </p:cNvPicPr>
          <p:nvPr/>
        </p:nvPicPr>
        <p:blipFill>
          <a:blip r:embed="rId2"/>
          <a:srcRect/>
          <a:stretch>
            <a:fillRect/>
          </a:stretch>
        </p:blipFill>
        <p:spPr>
          <a:xfrm>
            <a:off x="752415" y="1018309"/>
            <a:ext cx="955049" cy="955049"/>
          </a:xfrm>
          <a:prstGeom prst="rect">
            <a:avLst/>
          </a:prstGeom>
        </p:spPr>
      </p:pic>
      <p:pic>
        <p:nvPicPr>
          <p:cNvPr id="10" name="Picture 9" descr="CRC VOLUNTARIADO CON LA COMUNIDAD ByMike.Bloem.jpg">
            <a:extLst>
              <a:ext uri="{FF2B5EF4-FFF2-40B4-BE49-F238E27FC236}">
                <a16:creationId xmlns:a16="http://schemas.microsoft.com/office/drawing/2014/main" id="{B1CC2C16-C55F-49FC-A830-02025E87E8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05850" y="1121228"/>
            <a:ext cx="8341529" cy="5073420"/>
          </a:xfrm>
          <a:prstGeom prst="rect">
            <a:avLst/>
          </a:prstGeom>
        </p:spPr>
      </p:pic>
      <p:pic>
        <p:nvPicPr>
          <p:cNvPr id="9" name="Picture 10">
            <a:extLst>
              <a:ext uri="{FF2B5EF4-FFF2-40B4-BE49-F238E27FC236}">
                <a16:creationId xmlns:a16="http://schemas.microsoft.com/office/drawing/2014/main" id="{99E2F3FB-9CA0-4154-8CED-FC4BFE8E75EC}"/>
              </a:ext>
            </a:extLst>
          </p:cNvPr>
          <p:cNvPicPr>
            <a:picLocks noChangeAspect="1"/>
          </p:cNvPicPr>
          <p:nvPr/>
        </p:nvPicPr>
        <p:blipFill>
          <a:blip r:embed="rId4"/>
          <a:srcRect/>
          <a:stretch>
            <a:fillRect/>
          </a:stretch>
        </p:blipFill>
        <p:spPr>
          <a:xfrm>
            <a:off x="13176612" y="8101320"/>
            <a:ext cx="3472712" cy="1815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10800000">
            <a:off x="16951951" y="8950951"/>
            <a:ext cx="955049" cy="955049"/>
          </a:xfrm>
          <a:prstGeom prst="rect">
            <a:avLst/>
          </a:prstGeom>
        </p:spPr>
      </p:pic>
      <p:pic>
        <p:nvPicPr>
          <p:cNvPr id="7" name="Picture 7"/>
          <p:cNvPicPr>
            <a:picLocks noChangeAspect="1"/>
          </p:cNvPicPr>
          <p:nvPr/>
        </p:nvPicPr>
        <p:blipFill>
          <a:blip r:embed="rId3"/>
          <a:srcRect/>
          <a:stretch>
            <a:fillRect/>
          </a:stretch>
        </p:blipFill>
        <p:spPr>
          <a:xfrm>
            <a:off x="381000" y="381000"/>
            <a:ext cx="955049" cy="955049"/>
          </a:xfrm>
          <a:prstGeom prst="rect">
            <a:avLst/>
          </a:prstGeom>
        </p:spPr>
      </p:pic>
      <p:sp>
        <p:nvSpPr>
          <p:cNvPr id="13" name="TextBox 12">
            <a:extLst>
              <a:ext uri="{FF2B5EF4-FFF2-40B4-BE49-F238E27FC236}">
                <a16:creationId xmlns:a16="http://schemas.microsoft.com/office/drawing/2014/main" id="{F431645D-ED44-4C1C-8218-248A391FFD23}"/>
              </a:ext>
            </a:extLst>
          </p:cNvPr>
          <p:cNvSpPr txBox="1"/>
          <p:nvPr/>
        </p:nvSpPr>
        <p:spPr>
          <a:xfrm>
            <a:off x="1194291" y="441837"/>
            <a:ext cx="12649200" cy="1323439"/>
          </a:xfrm>
          <a:prstGeom prst="rect">
            <a:avLst/>
          </a:prstGeom>
          <a:noFill/>
        </p:spPr>
        <p:txBody>
          <a:bodyPr wrap="square" rtlCol="0">
            <a:spAutoFit/>
          </a:bodyPr>
          <a:lstStyle/>
          <a:p>
            <a:pPr algn="ctr"/>
            <a:r>
              <a:rPr lang="en-US" sz="4000" b="1">
                <a:solidFill>
                  <a:schemeClr val="bg1"/>
                </a:solidFill>
              </a:rPr>
              <a:t>Análisis del doble </a:t>
            </a:r>
            <a:r>
              <a:rPr lang="en-US" sz="4000" b="1" err="1">
                <a:solidFill>
                  <a:schemeClr val="bg1"/>
                </a:solidFill>
              </a:rPr>
              <a:t>impacto</a:t>
            </a:r>
            <a:r>
              <a:rPr lang="en-US" sz="4000" b="1">
                <a:solidFill>
                  <a:schemeClr val="bg1"/>
                </a:solidFill>
              </a:rPr>
              <a:t> </a:t>
            </a:r>
            <a:r>
              <a:rPr lang="en-US" sz="4000" b="1" err="1">
                <a:solidFill>
                  <a:schemeClr val="bg1"/>
                </a:solidFill>
              </a:rPr>
              <a:t>en</a:t>
            </a:r>
            <a:r>
              <a:rPr lang="en-US" sz="4000" b="1">
                <a:solidFill>
                  <a:schemeClr val="bg1"/>
                </a:solidFill>
              </a:rPr>
              <a:t> </a:t>
            </a:r>
            <a:r>
              <a:rPr lang="en-US" sz="4000" b="1" err="1">
                <a:solidFill>
                  <a:schemeClr val="bg1"/>
                </a:solidFill>
              </a:rPr>
              <a:t>contextos</a:t>
            </a:r>
            <a:r>
              <a:rPr lang="en-US" sz="4000" b="1">
                <a:solidFill>
                  <a:schemeClr val="bg1"/>
                </a:solidFill>
              </a:rPr>
              <a:t> de COVID-19 – </a:t>
            </a:r>
            <a:r>
              <a:rPr lang="en-US" sz="4000" b="1" err="1">
                <a:solidFill>
                  <a:schemeClr val="bg1"/>
                </a:solidFill>
              </a:rPr>
              <a:t>Fortalecer</a:t>
            </a:r>
            <a:r>
              <a:rPr lang="en-US" sz="4000" b="1">
                <a:solidFill>
                  <a:schemeClr val="bg1"/>
                </a:solidFill>
              </a:rPr>
              <a:t> los </a:t>
            </a:r>
            <a:r>
              <a:rPr lang="en-US" sz="4000" b="1" err="1">
                <a:solidFill>
                  <a:schemeClr val="bg1"/>
                </a:solidFill>
              </a:rPr>
              <a:t>mecánismos</a:t>
            </a:r>
            <a:r>
              <a:rPr lang="en-US" sz="4000" b="1">
                <a:solidFill>
                  <a:schemeClr val="bg1"/>
                </a:solidFill>
              </a:rPr>
              <a:t> de ACCION TEMPRANA </a:t>
            </a:r>
            <a:endParaRPr lang="en-CH" sz="4000" b="1">
              <a:solidFill>
                <a:schemeClr val="bg1"/>
              </a:solidFill>
            </a:endParaRPr>
          </a:p>
        </p:txBody>
      </p:sp>
      <p:pic>
        <p:nvPicPr>
          <p:cNvPr id="47" name="Picture 9">
            <a:extLst>
              <a:ext uri="{FF2B5EF4-FFF2-40B4-BE49-F238E27FC236}">
                <a16:creationId xmlns:a16="http://schemas.microsoft.com/office/drawing/2014/main" id="{80F4087C-F650-4219-9170-BDF336A999D4}"/>
              </a:ext>
            </a:extLst>
          </p:cNvPr>
          <p:cNvPicPr>
            <a:picLocks noChangeAspect="1"/>
          </p:cNvPicPr>
          <p:nvPr/>
        </p:nvPicPr>
        <p:blipFill>
          <a:blip r:embed="rId4"/>
          <a:srcRect l="51025" t="31730" r="18363"/>
          <a:stretch>
            <a:fillRect/>
          </a:stretch>
        </p:blipFill>
        <p:spPr>
          <a:xfrm>
            <a:off x="15017127" y="3590300"/>
            <a:ext cx="2698325" cy="3986857"/>
          </a:xfrm>
          <a:prstGeom prst="rect">
            <a:avLst/>
          </a:prstGeom>
        </p:spPr>
      </p:pic>
      <p:pic>
        <p:nvPicPr>
          <p:cNvPr id="48" name="Picture 10">
            <a:extLst>
              <a:ext uri="{FF2B5EF4-FFF2-40B4-BE49-F238E27FC236}">
                <a16:creationId xmlns:a16="http://schemas.microsoft.com/office/drawing/2014/main" id="{C0424A2A-C510-42E9-BCD0-49EA9152A8C2}"/>
              </a:ext>
            </a:extLst>
          </p:cNvPr>
          <p:cNvPicPr>
            <a:picLocks noChangeAspect="1"/>
          </p:cNvPicPr>
          <p:nvPr/>
        </p:nvPicPr>
        <p:blipFill>
          <a:blip r:embed="rId5"/>
          <a:srcRect l="27453" r="27453"/>
          <a:stretch>
            <a:fillRect/>
          </a:stretch>
        </p:blipFill>
        <p:spPr>
          <a:xfrm>
            <a:off x="12086496" y="4013670"/>
            <a:ext cx="2698325" cy="3986857"/>
          </a:xfrm>
          <a:prstGeom prst="rect">
            <a:avLst/>
          </a:prstGeom>
        </p:spPr>
      </p:pic>
      <p:pic>
        <p:nvPicPr>
          <p:cNvPr id="49" name="Picture 11">
            <a:extLst>
              <a:ext uri="{FF2B5EF4-FFF2-40B4-BE49-F238E27FC236}">
                <a16:creationId xmlns:a16="http://schemas.microsoft.com/office/drawing/2014/main" id="{820BA3FF-5597-462B-AD1E-0C05E133C063}"/>
              </a:ext>
            </a:extLst>
          </p:cNvPr>
          <p:cNvPicPr>
            <a:picLocks noChangeAspect="1"/>
          </p:cNvPicPr>
          <p:nvPr/>
        </p:nvPicPr>
        <p:blipFill>
          <a:blip r:embed="rId6"/>
          <a:srcRect l="51393" t="2121" b="2121"/>
          <a:stretch>
            <a:fillRect/>
          </a:stretch>
        </p:blipFill>
        <p:spPr>
          <a:xfrm>
            <a:off x="13400777" y="5919143"/>
            <a:ext cx="2698325" cy="3986857"/>
          </a:xfrm>
          <a:prstGeom prst="rect">
            <a:avLst/>
          </a:prstGeom>
        </p:spPr>
      </p:pic>
      <p:pic>
        <p:nvPicPr>
          <p:cNvPr id="10" name="Picture 10">
            <a:extLst>
              <a:ext uri="{FF2B5EF4-FFF2-40B4-BE49-F238E27FC236}">
                <a16:creationId xmlns:a16="http://schemas.microsoft.com/office/drawing/2014/main" id="{65EA8902-AB14-443C-AACA-0253F85B004F}"/>
              </a:ext>
            </a:extLst>
          </p:cNvPr>
          <p:cNvPicPr>
            <a:picLocks noChangeAspect="1"/>
          </p:cNvPicPr>
          <p:nvPr/>
        </p:nvPicPr>
        <p:blipFill>
          <a:blip r:embed="rId7"/>
          <a:srcRect/>
          <a:stretch>
            <a:fillRect/>
          </a:stretch>
        </p:blipFill>
        <p:spPr>
          <a:xfrm>
            <a:off x="-132895" y="8950950"/>
            <a:ext cx="3643305" cy="1646318"/>
          </a:xfrm>
          <a:prstGeom prst="rect">
            <a:avLst/>
          </a:prstGeom>
        </p:spPr>
      </p:pic>
      <p:pic>
        <p:nvPicPr>
          <p:cNvPr id="11" name="image4.png">
            <a:extLst>
              <a:ext uri="{FF2B5EF4-FFF2-40B4-BE49-F238E27FC236}">
                <a16:creationId xmlns:a16="http://schemas.microsoft.com/office/drawing/2014/main" id="{8C9EFBD0-6970-492B-B077-0139EB102908}"/>
              </a:ext>
            </a:extLst>
          </p:cNvPr>
          <p:cNvPicPr/>
          <p:nvPr/>
        </p:nvPicPr>
        <p:blipFill>
          <a:blip r:embed="rId8"/>
          <a:srcRect/>
          <a:stretch>
            <a:fillRect/>
          </a:stretch>
        </p:blipFill>
        <p:spPr>
          <a:xfrm>
            <a:off x="7158960" y="2539622"/>
            <a:ext cx="2698324" cy="2603878"/>
          </a:xfrm>
          <a:prstGeom prst="rect">
            <a:avLst/>
          </a:prstGeom>
          <a:ln/>
        </p:spPr>
      </p:pic>
      <p:sp>
        <p:nvSpPr>
          <p:cNvPr id="3" name="TextBox 2">
            <a:extLst>
              <a:ext uri="{FF2B5EF4-FFF2-40B4-BE49-F238E27FC236}">
                <a16:creationId xmlns:a16="http://schemas.microsoft.com/office/drawing/2014/main" id="{F95EC118-8754-4882-8EA0-E3E358952AAA}"/>
              </a:ext>
            </a:extLst>
          </p:cNvPr>
          <p:cNvSpPr txBox="1"/>
          <p:nvPr/>
        </p:nvSpPr>
        <p:spPr>
          <a:xfrm>
            <a:off x="858524" y="2635120"/>
            <a:ext cx="4482403" cy="6001643"/>
          </a:xfrm>
          <a:prstGeom prst="rect">
            <a:avLst/>
          </a:prstGeom>
          <a:noFill/>
        </p:spPr>
        <p:txBody>
          <a:bodyPr wrap="square" rtlCol="0">
            <a:spAutoFit/>
          </a:bodyPr>
          <a:lstStyle/>
          <a:p>
            <a:r>
              <a:rPr lang="en-US" sz="3200" b="1">
                <a:solidFill>
                  <a:schemeClr val="bg1"/>
                </a:solidFill>
                <a:highlight>
                  <a:srgbClr val="000080"/>
                </a:highlight>
              </a:rPr>
              <a:t>EFECTOS PRIMARIOS</a:t>
            </a:r>
          </a:p>
          <a:p>
            <a:pPr marL="457200" indent="-457200">
              <a:buFont typeface="Arial" panose="020B0604020202020204" pitchFamily="34" charset="0"/>
              <a:buChar char="•"/>
            </a:pPr>
            <a:r>
              <a:rPr lang="en-US" sz="3200" b="1" err="1">
                <a:solidFill>
                  <a:schemeClr val="bg1"/>
                </a:solidFill>
              </a:rPr>
              <a:t>Daños</a:t>
            </a:r>
            <a:r>
              <a:rPr lang="en-US" sz="3200" b="1">
                <a:solidFill>
                  <a:schemeClr val="bg1"/>
                </a:solidFill>
              </a:rPr>
              <a:t> </a:t>
            </a:r>
            <a:r>
              <a:rPr lang="en-US" sz="3200" b="1" err="1">
                <a:solidFill>
                  <a:schemeClr val="bg1"/>
                </a:solidFill>
              </a:rPr>
              <a:t>fisícos</a:t>
            </a:r>
            <a:endParaRPr lang="en-US" sz="3200" b="1">
              <a:solidFill>
                <a:schemeClr val="bg1"/>
              </a:solidFill>
            </a:endParaRPr>
          </a:p>
          <a:p>
            <a:pPr marL="457200" indent="-457200">
              <a:buFont typeface="Arial" panose="020B0604020202020204" pitchFamily="34" charset="0"/>
              <a:buChar char="•"/>
            </a:pPr>
            <a:r>
              <a:rPr lang="en-US" sz="3200" b="1" err="1">
                <a:solidFill>
                  <a:schemeClr val="bg1"/>
                </a:solidFill>
              </a:rPr>
              <a:t>Victimas</a:t>
            </a:r>
            <a:r>
              <a:rPr lang="en-US" sz="3200" b="1">
                <a:solidFill>
                  <a:schemeClr val="bg1"/>
                </a:solidFill>
              </a:rPr>
              <a:t> /Sistema </a:t>
            </a:r>
            <a:r>
              <a:rPr lang="en-US" sz="3200" b="1" err="1">
                <a:solidFill>
                  <a:schemeClr val="bg1"/>
                </a:solidFill>
              </a:rPr>
              <a:t>hospitalario</a:t>
            </a:r>
            <a:endParaRPr lang="en-US" sz="3200" b="1">
              <a:solidFill>
                <a:schemeClr val="bg1"/>
              </a:solidFill>
            </a:endParaRPr>
          </a:p>
          <a:p>
            <a:pPr marL="457200" indent="-457200">
              <a:buFont typeface="Arial" panose="020B0604020202020204" pitchFamily="34" charset="0"/>
              <a:buChar char="•"/>
            </a:pPr>
            <a:r>
              <a:rPr lang="en-US" sz="3200" b="1" err="1">
                <a:solidFill>
                  <a:schemeClr val="bg1"/>
                </a:solidFill>
              </a:rPr>
              <a:t>Suministro</a:t>
            </a:r>
            <a:r>
              <a:rPr lang="en-US" sz="3200" b="1">
                <a:solidFill>
                  <a:schemeClr val="bg1"/>
                </a:solidFill>
              </a:rPr>
              <a:t> de </a:t>
            </a:r>
            <a:r>
              <a:rPr lang="en-US" sz="3200" b="1" err="1">
                <a:solidFill>
                  <a:schemeClr val="bg1"/>
                </a:solidFill>
              </a:rPr>
              <a:t>agua</a:t>
            </a:r>
            <a:endParaRPr lang="en-US" sz="3200" b="1">
              <a:solidFill>
                <a:schemeClr val="bg1"/>
              </a:solidFill>
            </a:endParaRPr>
          </a:p>
          <a:p>
            <a:pPr marL="457200" indent="-457200">
              <a:buFont typeface="Arial" panose="020B0604020202020204" pitchFamily="34" charset="0"/>
              <a:buChar char="•"/>
            </a:pPr>
            <a:r>
              <a:rPr lang="en-US" sz="3200" b="1" err="1">
                <a:solidFill>
                  <a:schemeClr val="bg1"/>
                </a:solidFill>
              </a:rPr>
              <a:t>Cultivos</a:t>
            </a:r>
            <a:r>
              <a:rPr lang="en-US" sz="3200" b="1">
                <a:solidFill>
                  <a:schemeClr val="bg1"/>
                </a:solidFill>
              </a:rPr>
              <a:t> y </a:t>
            </a:r>
            <a:r>
              <a:rPr lang="en-US" sz="3200" b="1" err="1">
                <a:solidFill>
                  <a:schemeClr val="bg1"/>
                </a:solidFill>
              </a:rPr>
              <a:t>suministro</a:t>
            </a:r>
            <a:r>
              <a:rPr lang="en-US" sz="3200" b="1">
                <a:solidFill>
                  <a:schemeClr val="bg1"/>
                </a:solidFill>
              </a:rPr>
              <a:t> de </a:t>
            </a:r>
            <a:r>
              <a:rPr lang="en-US" sz="3200" b="1" err="1">
                <a:solidFill>
                  <a:schemeClr val="bg1"/>
                </a:solidFill>
              </a:rPr>
              <a:t>alimentos</a:t>
            </a:r>
            <a:endParaRPr lang="en-US" sz="3200" b="1">
              <a:solidFill>
                <a:schemeClr val="bg1"/>
              </a:solidFill>
            </a:endParaRPr>
          </a:p>
          <a:p>
            <a:pPr marL="457200" indent="-457200">
              <a:buFont typeface="Arial" panose="020B0604020202020204" pitchFamily="34" charset="0"/>
              <a:buChar char="•"/>
            </a:pPr>
            <a:r>
              <a:rPr lang="en-US" sz="3200" b="1" err="1">
                <a:solidFill>
                  <a:schemeClr val="bg1"/>
                </a:solidFill>
              </a:rPr>
              <a:t>Desplazamientos</a:t>
            </a:r>
            <a:endParaRPr lang="en-US" sz="3200" b="1">
              <a:solidFill>
                <a:schemeClr val="bg1"/>
              </a:solidFill>
            </a:endParaRPr>
          </a:p>
          <a:p>
            <a:pPr marL="457200" indent="-457200">
              <a:buFont typeface="Arial" panose="020B0604020202020204" pitchFamily="34" charset="0"/>
              <a:buChar char="•"/>
            </a:pPr>
            <a:endParaRPr lang="en-US" sz="3200" b="1">
              <a:solidFill>
                <a:schemeClr val="bg1"/>
              </a:solidFill>
            </a:endParaRPr>
          </a:p>
          <a:p>
            <a:endParaRPr lang="en-US" sz="3200" b="1">
              <a:solidFill>
                <a:schemeClr val="bg1"/>
              </a:solidFill>
            </a:endParaRPr>
          </a:p>
          <a:p>
            <a:endParaRPr lang="en-US" sz="3200" b="1">
              <a:solidFill>
                <a:schemeClr val="bg1"/>
              </a:solidFill>
            </a:endParaRPr>
          </a:p>
          <a:p>
            <a:endParaRPr lang="en-CH" sz="3200" b="1">
              <a:solidFill>
                <a:schemeClr val="bg1"/>
              </a:solidFill>
            </a:endParaRPr>
          </a:p>
        </p:txBody>
      </p:sp>
      <p:sp>
        <p:nvSpPr>
          <p:cNvPr id="23" name="TextBox 22">
            <a:extLst>
              <a:ext uri="{FF2B5EF4-FFF2-40B4-BE49-F238E27FC236}">
                <a16:creationId xmlns:a16="http://schemas.microsoft.com/office/drawing/2014/main" id="{AD93A233-C184-4D98-9342-E0FF384FC4D7}"/>
              </a:ext>
            </a:extLst>
          </p:cNvPr>
          <p:cNvSpPr txBox="1"/>
          <p:nvPr/>
        </p:nvSpPr>
        <p:spPr>
          <a:xfrm>
            <a:off x="11912674" y="2096512"/>
            <a:ext cx="4482403" cy="3046988"/>
          </a:xfrm>
          <a:prstGeom prst="rect">
            <a:avLst/>
          </a:prstGeom>
          <a:noFill/>
        </p:spPr>
        <p:txBody>
          <a:bodyPr wrap="square" rtlCol="0" anchor="t">
            <a:spAutoFit/>
          </a:bodyPr>
          <a:lstStyle/>
          <a:p>
            <a:r>
              <a:rPr lang="en-US" sz="3200" b="1">
                <a:solidFill>
                  <a:schemeClr val="bg1"/>
                </a:solidFill>
                <a:highlight>
                  <a:srgbClr val="808000"/>
                </a:highlight>
              </a:rPr>
              <a:t>EFECTOS SECUNDARIOS</a:t>
            </a:r>
          </a:p>
          <a:p>
            <a:pPr marL="457200" indent="-457200">
              <a:buFont typeface="Arial" panose="020B0604020202020204" pitchFamily="34" charset="0"/>
              <a:buChar char="•"/>
            </a:pPr>
            <a:r>
              <a:rPr lang="en-US" sz="3200" b="1" err="1">
                <a:solidFill>
                  <a:schemeClr val="bg1"/>
                </a:solidFill>
              </a:rPr>
              <a:t>Pérdida</a:t>
            </a:r>
            <a:r>
              <a:rPr lang="en-US" sz="3200" b="1">
                <a:solidFill>
                  <a:schemeClr val="bg1"/>
                </a:solidFill>
              </a:rPr>
              <a:t> de los </a:t>
            </a:r>
            <a:r>
              <a:rPr lang="en-US" sz="3200" b="1" err="1">
                <a:solidFill>
                  <a:schemeClr val="bg1"/>
                </a:solidFill>
              </a:rPr>
              <a:t>medios</a:t>
            </a:r>
            <a:r>
              <a:rPr lang="en-US" sz="3200" b="1">
                <a:solidFill>
                  <a:schemeClr val="bg1"/>
                </a:solidFill>
              </a:rPr>
              <a:t> de </a:t>
            </a:r>
            <a:r>
              <a:rPr lang="en-US" sz="3200" b="1" err="1">
                <a:solidFill>
                  <a:schemeClr val="bg1"/>
                </a:solidFill>
              </a:rPr>
              <a:t>vida</a:t>
            </a:r>
            <a:r>
              <a:rPr lang="en-US" sz="3200" b="1">
                <a:solidFill>
                  <a:schemeClr val="bg1"/>
                </a:solidFill>
              </a:rPr>
              <a:t> </a:t>
            </a:r>
            <a:endParaRPr lang="en-US" sz="3200" b="1">
              <a:solidFill>
                <a:schemeClr val="bg1"/>
              </a:solidFill>
              <a:cs typeface="Calibri"/>
            </a:endParaRPr>
          </a:p>
          <a:p>
            <a:endParaRPr lang="en-US" sz="3200" b="1">
              <a:solidFill>
                <a:schemeClr val="bg1"/>
              </a:solidFill>
            </a:endParaRPr>
          </a:p>
          <a:p>
            <a:endParaRPr lang="en-US" sz="3200" b="1">
              <a:solidFill>
                <a:schemeClr val="bg1"/>
              </a:solidFill>
            </a:endParaRPr>
          </a:p>
          <a:p>
            <a:endParaRPr lang="en-CH" sz="3200" b="1">
              <a:solidFill>
                <a:schemeClr val="bg1"/>
              </a:solidFill>
            </a:endParaRPr>
          </a:p>
        </p:txBody>
      </p:sp>
      <p:sp>
        <p:nvSpPr>
          <p:cNvPr id="26" name="TextBox 25">
            <a:extLst>
              <a:ext uri="{FF2B5EF4-FFF2-40B4-BE49-F238E27FC236}">
                <a16:creationId xmlns:a16="http://schemas.microsoft.com/office/drawing/2014/main" id="{7A67A72D-E2E3-4094-AC36-48B9CE2F25DA}"/>
              </a:ext>
            </a:extLst>
          </p:cNvPr>
          <p:cNvSpPr txBox="1"/>
          <p:nvPr/>
        </p:nvSpPr>
        <p:spPr>
          <a:xfrm>
            <a:off x="4846225" y="7434860"/>
            <a:ext cx="7323793" cy="4524315"/>
          </a:xfrm>
          <a:prstGeom prst="rect">
            <a:avLst/>
          </a:prstGeom>
          <a:noFill/>
        </p:spPr>
        <p:txBody>
          <a:bodyPr wrap="square" rtlCol="0">
            <a:spAutoFit/>
          </a:bodyPr>
          <a:lstStyle/>
          <a:p>
            <a:pPr algn="ctr"/>
            <a:r>
              <a:rPr lang="en-US" sz="3200" b="1">
                <a:solidFill>
                  <a:schemeClr val="bg1"/>
                </a:solidFill>
                <a:highlight>
                  <a:srgbClr val="FF00FF"/>
                </a:highlight>
              </a:rPr>
              <a:t>EFECTOS / CONEXSOS COVID19 </a:t>
            </a:r>
          </a:p>
          <a:p>
            <a:pPr marL="457200" indent="-457200">
              <a:buFontTx/>
              <a:buChar char="-"/>
            </a:pPr>
            <a:r>
              <a:rPr lang="en-US" sz="3200" b="1" err="1">
                <a:solidFill>
                  <a:schemeClr val="bg1"/>
                </a:solidFill>
              </a:rPr>
              <a:t>Salud</a:t>
            </a:r>
            <a:r>
              <a:rPr lang="en-US" sz="3200" b="1">
                <a:solidFill>
                  <a:schemeClr val="bg1"/>
                </a:solidFill>
              </a:rPr>
              <a:t> </a:t>
            </a:r>
            <a:r>
              <a:rPr lang="en-US" sz="3200" b="1" err="1">
                <a:solidFill>
                  <a:schemeClr val="bg1"/>
                </a:solidFill>
              </a:rPr>
              <a:t>pública</a:t>
            </a:r>
            <a:r>
              <a:rPr lang="en-US" sz="3200" b="1">
                <a:solidFill>
                  <a:schemeClr val="bg1"/>
                </a:solidFill>
              </a:rPr>
              <a:t> ( </a:t>
            </a:r>
            <a:r>
              <a:rPr lang="en-US" sz="3200" b="1" err="1">
                <a:solidFill>
                  <a:schemeClr val="bg1"/>
                </a:solidFill>
              </a:rPr>
              <a:t>capacidad</a:t>
            </a:r>
            <a:r>
              <a:rPr lang="en-US" sz="3200" b="1">
                <a:solidFill>
                  <a:schemeClr val="bg1"/>
                </a:solidFill>
              </a:rPr>
              <a:t>)</a:t>
            </a:r>
          </a:p>
          <a:p>
            <a:pPr marL="457200" indent="-457200">
              <a:buFontTx/>
              <a:buChar char="-"/>
            </a:pPr>
            <a:r>
              <a:rPr lang="en-US" sz="3200" b="1" err="1">
                <a:solidFill>
                  <a:schemeClr val="bg1"/>
                </a:solidFill>
              </a:rPr>
              <a:t>Desplazamiento</a:t>
            </a:r>
            <a:r>
              <a:rPr lang="en-US" sz="3200" b="1">
                <a:solidFill>
                  <a:schemeClr val="bg1"/>
                </a:solidFill>
              </a:rPr>
              <a:t> ( congestion de </a:t>
            </a:r>
            <a:r>
              <a:rPr lang="en-US" sz="3200" b="1" err="1">
                <a:solidFill>
                  <a:schemeClr val="bg1"/>
                </a:solidFill>
              </a:rPr>
              <a:t>albergues</a:t>
            </a:r>
            <a:r>
              <a:rPr lang="en-US" sz="3200" b="1">
                <a:solidFill>
                  <a:schemeClr val="bg1"/>
                </a:solidFill>
              </a:rPr>
              <a:t>) </a:t>
            </a:r>
          </a:p>
          <a:p>
            <a:pPr marL="457200" indent="-457200">
              <a:buFontTx/>
              <a:buChar char="-"/>
            </a:pPr>
            <a:r>
              <a:rPr lang="en-US" sz="3200" b="1">
                <a:solidFill>
                  <a:schemeClr val="bg1"/>
                </a:solidFill>
              </a:rPr>
              <a:t>Agua y </a:t>
            </a:r>
            <a:r>
              <a:rPr lang="en-US" sz="3200" b="1" err="1">
                <a:solidFill>
                  <a:schemeClr val="bg1"/>
                </a:solidFill>
              </a:rPr>
              <a:t>Saneamiento</a:t>
            </a:r>
            <a:r>
              <a:rPr lang="en-US" sz="3200" b="1">
                <a:solidFill>
                  <a:schemeClr val="bg1"/>
                </a:solidFill>
              </a:rPr>
              <a:t> </a:t>
            </a:r>
          </a:p>
          <a:p>
            <a:pPr marL="457200" indent="-457200">
              <a:buFontTx/>
              <a:buChar char="-"/>
            </a:pPr>
            <a:endParaRPr lang="en-US" sz="3200" b="1">
              <a:solidFill>
                <a:schemeClr val="bg1"/>
              </a:solidFill>
            </a:endParaRPr>
          </a:p>
          <a:p>
            <a:pPr marL="457200" indent="-457200">
              <a:buFontTx/>
              <a:buChar char="-"/>
            </a:pPr>
            <a:endParaRPr lang="en-US" sz="3200" b="1">
              <a:solidFill>
                <a:schemeClr val="bg1"/>
              </a:solidFill>
            </a:endParaRPr>
          </a:p>
          <a:p>
            <a:endParaRPr lang="en-US" sz="3200" b="1">
              <a:solidFill>
                <a:schemeClr val="bg1"/>
              </a:solidFill>
            </a:endParaRPr>
          </a:p>
          <a:p>
            <a:endParaRPr lang="en-CH" sz="3200" b="1">
              <a:solidFill>
                <a:schemeClr val="bg1"/>
              </a:solidFill>
            </a:endParaRPr>
          </a:p>
        </p:txBody>
      </p:sp>
      <p:cxnSp>
        <p:nvCxnSpPr>
          <p:cNvPr id="22" name="Connector: Elbow 21">
            <a:extLst>
              <a:ext uri="{FF2B5EF4-FFF2-40B4-BE49-F238E27FC236}">
                <a16:creationId xmlns:a16="http://schemas.microsoft.com/office/drawing/2014/main" id="{407E9F21-2AFB-4B2A-953D-5683678FDFC6}"/>
              </a:ext>
            </a:extLst>
          </p:cNvPr>
          <p:cNvCxnSpPr/>
          <p:nvPr/>
        </p:nvCxnSpPr>
        <p:spPr>
          <a:xfrm>
            <a:off x="5094025" y="3019708"/>
            <a:ext cx="1830517" cy="1361202"/>
          </a:xfrm>
          <a:prstGeom prst="bentConnector3">
            <a:avLst>
              <a:gd name="adj1" fmla="val 48865"/>
            </a:avLst>
          </a:prstGeom>
          <a:ln>
            <a:headEnd type="triangle"/>
            <a:tailEnd type="triangle"/>
          </a:ln>
        </p:spPr>
        <p:style>
          <a:lnRef idx="2">
            <a:schemeClr val="accent5"/>
          </a:lnRef>
          <a:fillRef idx="0">
            <a:schemeClr val="accent5"/>
          </a:fillRef>
          <a:effectRef idx="1">
            <a:schemeClr val="accent5"/>
          </a:effectRef>
          <a:fontRef idx="minor">
            <a:schemeClr val="tx1"/>
          </a:fontRef>
        </p:style>
      </p:cxnSp>
      <p:cxnSp>
        <p:nvCxnSpPr>
          <p:cNvPr id="30" name="Connector: Elbow 29">
            <a:extLst>
              <a:ext uri="{FF2B5EF4-FFF2-40B4-BE49-F238E27FC236}">
                <a16:creationId xmlns:a16="http://schemas.microsoft.com/office/drawing/2014/main" id="{5DBE4AFB-811A-40A6-8FB7-D57586FC8150}"/>
              </a:ext>
            </a:extLst>
          </p:cNvPr>
          <p:cNvCxnSpPr>
            <a:cxnSpLocks/>
          </p:cNvCxnSpPr>
          <p:nvPr/>
        </p:nvCxnSpPr>
        <p:spPr>
          <a:xfrm flipV="1">
            <a:off x="10001879" y="2471447"/>
            <a:ext cx="1910795" cy="682834"/>
          </a:xfrm>
          <a:prstGeom prst="bentConnector3">
            <a:avLst/>
          </a:prstGeom>
          <a:ln>
            <a:headEnd type="triangle"/>
            <a:tailEnd type="triangle"/>
          </a:ln>
        </p:spPr>
        <p:style>
          <a:lnRef idx="3">
            <a:schemeClr val="accent5"/>
          </a:lnRef>
          <a:fillRef idx="0">
            <a:schemeClr val="accent5"/>
          </a:fillRef>
          <a:effectRef idx="2">
            <a:schemeClr val="accent5"/>
          </a:effectRef>
          <a:fontRef idx="minor">
            <a:schemeClr val="tx1"/>
          </a:fontRef>
        </p:style>
      </p:cxnSp>
      <p:cxnSp>
        <p:nvCxnSpPr>
          <p:cNvPr id="32" name="Connector: Elbow 31">
            <a:extLst>
              <a:ext uri="{FF2B5EF4-FFF2-40B4-BE49-F238E27FC236}">
                <a16:creationId xmlns:a16="http://schemas.microsoft.com/office/drawing/2014/main" id="{1D028CAF-3B35-4CAE-8EED-3A6F3B29C689}"/>
              </a:ext>
            </a:extLst>
          </p:cNvPr>
          <p:cNvCxnSpPr>
            <a:cxnSpLocks/>
          </p:cNvCxnSpPr>
          <p:nvPr/>
        </p:nvCxnSpPr>
        <p:spPr>
          <a:xfrm rot="16200000" flipH="1">
            <a:off x="8086741" y="6397269"/>
            <a:ext cx="1871838" cy="1669248"/>
          </a:xfrm>
          <a:prstGeom prst="bentConnector3">
            <a:avLst/>
          </a:prstGeom>
          <a:ln>
            <a:headEnd type="triangle"/>
            <a:tailEnd type="triangle"/>
          </a:ln>
        </p:spPr>
        <p:style>
          <a:lnRef idx="3">
            <a:schemeClr val="accent5"/>
          </a:lnRef>
          <a:fillRef idx="0">
            <a:schemeClr val="accent5"/>
          </a:fillRef>
          <a:effectRef idx="2">
            <a:schemeClr val="accent5"/>
          </a:effectRef>
          <a:fontRef idx="minor">
            <a:schemeClr val="tx1"/>
          </a:fontRef>
        </p:style>
      </p:cxnSp>
      <p:sp>
        <p:nvSpPr>
          <p:cNvPr id="2" name="Rectangle 1">
            <a:extLst>
              <a:ext uri="{FF2B5EF4-FFF2-40B4-BE49-F238E27FC236}">
                <a16:creationId xmlns:a16="http://schemas.microsoft.com/office/drawing/2014/main" id="{93466CA7-ABE7-4A80-9FFE-E0A9EAC99A12}"/>
              </a:ext>
            </a:extLst>
          </p:cNvPr>
          <p:cNvSpPr/>
          <p:nvPr/>
        </p:nvSpPr>
        <p:spPr>
          <a:xfrm>
            <a:off x="5403084" y="5258072"/>
            <a:ext cx="625126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err="1">
                <a:ln/>
                <a:solidFill>
                  <a:srgbClr val="FF0000"/>
                </a:solidFill>
              </a:rPr>
              <a:t>Tormentas</a:t>
            </a:r>
            <a:r>
              <a:rPr lang="en-US" sz="5400" b="1">
                <a:ln/>
                <a:solidFill>
                  <a:srgbClr val="FF0000"/>
                </a:solidFill>
              </a:rPr>
              <a:t> </a:t>
            </a:r>
            <a:r>
              <a:rPr lang="en-US" sz="5400" b="1" err="1">
                <a:ln/>
                <a:solidFill>
                  <a:srgbClr val="FF0000"/>
                </a:solidFill>
              </a:rPr>
              <a:t>Tropicales</a:t>
            </a:r>
            <a:endParaRPr lang="en-US" sz="5400" b="1" cap="none" spc="0">
              <a:ln/>
              <a:solidFill>
                <a:srgbClr val="FF0000"/>
              </a:solidFill>
              <a:effectLst/>
            </a:endParaRPr>
          </a:p>
        </p:txBody>
      </p:sp>
    </p:spTree>
    <p:extLst>
      <p:ext uri="{BB962C8B-B14F-4D97-AF65-F5344CB8AC3E}">
        <p14:creationId xmlns:p14="http://schemas.microsoft.com/office/powerpoint/2010/main" val="548977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3"/>
          <a:srcRect/>
          <a:stretch>
            <a:fillRect/>
          </a:stretch>
        </p:blipFill>
        <p:spPr>
          <a:xfrm rot="-10800000">
            <a:off x="16951951" y="8950951"/>
            <a:ext cx="955049" cy="955049"/>
          </a:xfrm>
          <a:prstGeom prst="rect">
            <a:avLst/>
          </a:prstGeom>
        </p:spPr>
      </p:pic>
      <p:pic>
        <p:nvPicPr>
          <p:cNvPr id="12" name="Picture 2">
            <a:extLst>
              <a:ext uri="{FF2B5EF4-FFF2-40B4-BE49-F238E27FC236}">
                <a16:creationId xmlns:a16="http://schemas.microsoft.com/office/drawing/2014/main" id="{16D61CBB-2C8B-442B-AD04-6C9AD394F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098" y="2573751"/>
            <a:ext cx="9614590" cy="715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2">
            <a:extLst>
              <a:ext uri="{FF2B5EF4-FFF2-40B4-BE49-F238E27FC236}">
                <a16:creationId xmlns:a16="http://schemas.microsoft.com/office/drawing/2014/main" id="{A13CE50D-CDDE-4BD4-9674-2ED131EFA510}"/>
              </a:ext>
            </a:extLst>
          </p:cNvPr>
          <p:cNvSpPr txBox="1"/>
          <p:nvPr/>
        </p:nvSpPr>
        <p:spPr>
          <a:xfrm>
            <a:off x="8572500" y="8920141"/>
            <a:ext cx="7070727" cy="461983"/>
          </a:xfrm>
          <a:prstGeom prst="rect">
            <a:avLst/>
          </a:prstGeom>
          <a:solidFill>
            <a:schemeClr val="bg1"/>
          </a:solidFill>
        </p:spPr>
        <p:txBody>
          <a:bodyPr wrap="square" rtlCol="0">
            <a:spAutoFit/>
          </a:bodyPr>
          <a:lstStyle/>
          <a:p>
            <a:r>
              <a:rPr lang="es-PA" sz="2400">
                <a:latin typeface="Times New Roman" panose="02020603050405020304" pitchFamily="18" charset="0"/>
                <a:cs typeface="Times New Roman" panose="02020603050405020304" pitchFamily="18" charset="0"/>
              </a:rPr>
              <a:t>No </a:t>
            </a:r>
            <a:r>
              <a:rPr lang="es-PA" sz="2400" err="1">
                <a:latin typeface="Times New Roman" panose="02020603050405020304" pitchFamily="18" charset="0"/>
                <a:cs typeface="Times New Roman" panose="02020603050405020304" pitchFamily="18" charset="0"/>
              </a:rPr>
              <a:t>no</a:t>
            </a:r>
            <a:r>
              <a:rPr lang="es-PA" sz="2400">
                <a:latin typeface="Times New Roman" panose="02020603050405020304" pitchFamily="18" charset="0"/>
                <a:cs typeface="Times New Roman" panose="02020603050405020304" pitchFamily="18" charset="0"/>
              </a:rPr>
              <a:t>, este dinero es sólo para </a:t>
            </a:r>
            <a:r>
              <a:rPr lang="es-PA" sz="2400" u="sng">
                <a:latin typeface="Times New Roman" panose="02020603050405020304" pitchFamily="18" charset="0"/>
                <a:cs typeface="Times New Roman" panose="02020603050405020304" pitchFamily="18" charset="0"/>
              </a:rPr>
              <a:t>un</a:t>
            </a:r>
            <a:r>
              <a:rPr lang="es-PA" sz="2400">
                <a:latin typeface="Times New Roman" panose="02020603050405020304" pitchFamily="18" charset="0"/>
                <a:cs typeface="Times New Roman" panose="02020603050405020304" pitchFamily="18" charset="0"/>
              </a:rPr>
              <a:t> problema de ahí.</a:t>
            </a:r>
            <a:endParaRPr lang="en-GB" sz="24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6086623-3056-452B-8538-094CE10226D9}"/>
              </a:ext>
            </a:extLst>
          </p:cNvPr>
          <p:cNvSpPr txBox="1"/>
          <p:nvPr/>
        </p:nvSpPr>
        <p:spPr>
          <a:xfrm>
            <a:off x="2505777" y="564339"/>
            <a:ext cx="13846275" cy="2585323"/>
          </a:xfrm>
          <a:prstGeom prst="rect">
            <a:avLst/>
          </a:prstGeom>
          <a:noFill/>
        </p:spPr>
        <p:txBody>
          <a:bodyPr wrap="square" rtlCol="0" anchor="t">
            <a:spAutoFit/>
          </a:bodyPr>
          <a:lstStyle/>
          <a:p>
            <a:r>
              <a:rPr lang="es-ES" sz="5400">
                <a:solidFill>
                  <a:schemeClr val="bg1"/>
                </a:solidFill>
              </a:rPr>
              <a:t>Complejidad y caos: </a:t>
            </a:r>
            <a:r>
              <a:rPr lang="es-ES" sz="5400" b="1" i="1">
                <a:solidFill>
                  <a:schemeClr val="bg1"/>
                </a:solidFill>
              </a:rPr>
              <a:t>¿la</a:t>
            </a:r>
            <a:r>
              <a:rPr lang="es-ES" sz="5400" b="1">
                <a:solidFill>
                  <a:schemeClr val="bg1"/>
                </a:solidFill>
              </a:rPr>
              <a:t> </a:t>
            </a:r>
            <a:r>
              <a:rPr lang="es-ES" sz="5400" b="1" i="1">
                <a:solidFill>
                  <a:schemeClr val="bg1"/>
                </a:solidFill>
              </a:rPr>
              <a:t>Nueva Normalidad?</a:t>
            </a:r>
            <a:endParaRPr lang="es-ES" sz="4800" i="1">
              <a:solidFill>
                <a:schemeClr val="bg1"/>
              </a:solidFill>
            </a:endParaRPr>
          </a:p>
          <a:p>
            <a:r>
              <a:rPr lang="es-ES" sz="4800" i="1">
                <a:solidFill>
                  <a:schemeClr val="bg1"/>
                </a:solidFill>
              </a:rPr>
              <a:t>Desafíos interconectados</a:t>
            </a:r>
            <a:endParaRPr lang="es-ES" sz="4800" i="1">
              <a:solidFill>
                <a:schemeClr val="bg1"/>
              </a:solidFill>
              <a:cs typeface="Calibri"/>
            </a:endParaRPr>
          </a:p>
          <a:p>
            <a:endParaRPr lang="en-CH" sz="5400">
              <a:solidFill>
                <a:schemeClr val="bg1"/>
              </a:solidFill>
            </a:endParaRPr>
          </a:p>
        </p:txBody>
      </p:sp>
      <p:sp>
        <p:nvSpPr>
          <p:cNvPr id="4" name="TextBox 3">
            <a:extLst>
              <a:ext uri="{FF2B5EF4-FFF2-40B4-BE49-F238E27FC236}">
                <a16:creationId xmlns:a16="http://schemas.microsoft.com/office/drawing/2014/main" id="{21F4753A-5693-43D7-82A8-AD760FBB44FB}"/>
              </a:ext>
            </a:extLst>
          </p:cNvPr>
          <p:cNvSpPr txBox="1"/>
          <p:nvPr/>
        </p:nvSpPr>
        <p:spPr>
          <a:xfrm>
            <a:off x="259928" y="4484508"/>
            <a:ext cx="6202651" cy="1938992"/>
          </a:xfrm>
          <a:prstGeom prst="rect">
            <a:avLst/>
          </a:prstGeom>
          <a:noFill/>
        </p:spPr>
        <p:txBody>
          <a:bodyPr wrap="square" rtlCol="0" anchor="t">
            <a:spAutoFit/>
          </a:bodyPr>
          <a:lstStyle/>
          <a:p>
            <a:r>
              <a:rPr lang="en-US" sz="3200" b="1">
                <a:solidFill>
                  <a:schemeClr val="bg1"/>
                </a:solidFill>
              </a:rPr>
              <a:t>Múltiples necesidades requieren </a:t>
            </a:r>
            <a:r>
              <a:rPr lang="en-US" sz="3200" b="1" i="1">
                <a:solidFill>
                  <a:schemeClr val="bg1"/>
                </a:solidFill>
              </a:rPr>
              <a:t>mecanismos de </a:t>
            </a:r>
            <a:r>
              <a:rPr lang="en-US" sz="3200" b="1" i="1" err="1">
                <a:solidFill>
                  <a:schemeClr val="bg1"/>
                </a:solidFill>
              </a:rPr>
              <a:t>financiación</a:t>
            </a:r>
            <a:r>
              <a:rPr lang="en-US" sz="4000" b="1">
                <a:solidFill>
                  <a:schemeClr val="bg1"/>
                </a:solidFill>
              </a:rPr>
              <a:t> </a:t>
            </a:r>
            <a:r>
              <a:rPr lang="en-US" sz="4800" b="1">
                <a:solidFill>
                  <a:schemeClr val="bg1"/>
                </a:solidFill>
              </a:rPr>
              <a:t>más</a:t>
            </a:r>
            <a:endParaRPr lang="en-US" sz="4800" b="1">
              <a:solidFill>
                <a:schemeClr val="bg1"/>
              </a:solidFill>
              <a:cs typeface="Calibri"/>
            </a:endParaRPr>
          </a:p>
          <a:p>
            <a:r>
              <a:rPr lang="en-US" sz="4000" b="1">
                <a:solidFill>
                  <a:srgbClr val="FF0000"/>
                </a:solidFill>
                <a:cs typeface="Calibri"/>
              </a:rPr>
              <a:t>flexibles.</a:t>
            </a:r>
            <a:endParaRPr lang="en-CH" sz="4000" b="1">
              <a:solidFill>
                <a:srgbClr val="FF0000"/>
              </a:solidFill>
              <a:cs typeface="Calibri"/>
            </a:endParaRPr>
          </a:p>
        </p:txBody>
      </p:sp>
      <p:sp>
        <p:nvSpPr>
          <p:cNvPr id="5" name="Rectangle 4">
            <a:extLst>
              <a:ext uri="{FF2B5EF4-FFF2-40B4-BE49-F238E27FC236}">
                <a16:creationId xmlns:a16="http://schemas.microsoft.com/office/drawing/2014/main" id="{5CC60F20-9D77-4483-A761-99FC2C11A9A5}"/>
              </a:ext>
            </a:extLst>
          </p:cNvPr>
          <p:cNvSpPr/>
          <p:nvPr/>
        </p:nvSpPr>
        <p:spPr>
          <a:xfrm>
            <a:off x="13460724" y="9422946"/>
            <a:ext cx="2463495" cy="307777"/>
          </a:xfrm>
          <a:prstGeom prst="rect">
            <a:avLst/>
          </a:prstGeom>
        </p:spPr>
        <p:txBody>
          <a:bodyPr wrap="none" anchor="t">
            <a:spAutoFit/>
          </a:bodyPr>
          <a:lstStyle/>
          <a:p>
            <a:r>
              <a:rPr lang="en-US" sz="1400" b="1">
                <a:solidFill>
                  <a:srgbClr val="5508D3"/>
                </a:solidFill>
                <a:latin typeface="acumin-pro"/>
              </a:rPr>
              <a:t>Pat Byrnes/</a:t>
            </a:r>
            <a:r>
              <a:rPr lang="en-US" sz="1400" b="1" err="1">
                <a:solidFill>
                  <a:srgbClr val="5508D3"/>
                </a:solidFill>
                <a:latin typeface="acumin-pro"/>
              </a:rPr>
              <a:t>CartoonCollections</a:t>
            </a:r>
            <a:endParaRPr lang="en-CH"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3206-73CB-4EE6-8846-96B65C7EE505}"/>
              </a:ext>
            </a:extLst>
          </p:cNvPr>
          <p:cNvSpPr>
            <a:spLocks noGrp="1"/>
          </p:cNvSpPr>
          <p:nvPr>
            <p:ph type="title"/>
          </p:nvPr>
        </p:nvSpPr>
        <p:spPr/>
        <p:txBody>
          <a:bodyPr/>
          <a:lstStyle/>
          <a:p>
            <a:endParaRPr lang="es-CR"/>
          </a:p>
        </p:txBody>
      </p:sp>
      <p:pic>
        <p:nvPicPr>
          <p:cNvPr id="3" name="Picture 2">
            <a:extLst>
              <a:ext uri="{FF2B5EF4-FFF2-40B4-BE49-F238E27FC236}">
                <a16:creationId xmlns:a16="http://schemas.microsoft.com/office/drawing/2014/main" id="{FF1A1DD9-63AE-46EA-8B11-3BF0C2ED17C0}"/>
              </a:ext>
            </a:extLst>
          </p:cNvPr>
          <p:cNvPicPr>
            <a:picLocks noChangeAspect="1"/>
          </p:cNvPicPr>
          <p:nvPr/>
        </p:nvPicPr>
        <p:blipFill>
          <a:blip r:embed="rId3"/>
          <a:stretch>
            <a:fillRect/>
          </a:stretch>
        </p:blipFill>
        <p:spPr>
          <a:xfrm>
            <a:off x="1572244" y="274638"/>
            <a:ext cx="14905945" cy="9690527"/>
          </a:xfrm>
          <a:prstGeom prst="rect">
            <a:avLst/>
          </a:prstGeom>
          <a:solidFill>
            <a:schemeClr val="bg1"/>
          </a:solidFill>
        </p:spPr>
      </p:pic>
      <p:sp>
        <p:nvSpPr>
          <p:cNvPr id="5" name="Thought Bubble: Cloud 4">
            <a:extLst>
              <a:ext uri="{FF2B5EF4-FFF2-40B4-BE49-F238E27FC236}">
                <a16:creationId xmlns:a16="http://schemas.microsoft.com/office/drawing/2014/main" id="{734B31EB-419C-4290-84E7-FE55B3119ADD}"/>
              </a:ext>
            </a:extLst>
          </p:cNvPr>
          <p:cNvSpPr/>
          <p:nvPr/>
        </p:nvSpPr>
        <p:spPr>
          <a:xfrm>
            <a:off x="12708396" y="6871692"/>
            <a:ext cx="2916324" cy="1944216"/>
          </a:xfrm>
          <a:prstGeom prst="cloudCallout">
            <a:avLst>
              <a:gd name="adj1" fmla="val -123236"/>
              <a:gd name="adj2" fmla="val -13580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a:solidFill>
                  <a:srgbClr val="0070C0"/>
                </a:solidFill>
              </a:rPr>
              <a:t>¿Qué funciona?</a:t>
            </a:r>
            <a:endParaRPr lang="es-CR" sz="3000">
              <a:solidFill>
                <a:srgbClr val="0070C0"/>
              </a:solidFill>
            </a:endParaRPr>
          </a:p>
        </p:txBody>
      </p:sp>
      <p:sp>
        <p:nvSpPr>
          <p:cNvPr id="6" name="Thought Bubble: Cloud 5">
            <a:extLst>
              <a:ext uri="{FF2B5EF4-FFF2-40B4-BE49-F238E27FC236}">
                <a16:creationId xmlns:a16="http://schemas.microsoft.com/office/drawing/2014/main" id="{87CD22C9-5F49-4DAD-8953-2F035AA15360}"/>
              </a:ext>
            </a:extLst>
          </p:cNvPr>
          <p:cNvSpPr/>
          <p:nvPr/>
        </p:nvSpPr>
        <p:spPr>
          <a:xfrm>
            <a:off x="2663280" y="5972279"/>
            <a:ext cx="3564396" cy="1944216"/>
          </a:xfrm>
          <a:prstGeom prst="cloudCallout">
            <a:avLst>
              <a:gd name="adj1" fmla="val 91608"/>
              <a:gd name="adj2" fmla="val -12682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a:solidFill>
                  <a:srgbClr val="0070C0"/>
                </a:solidFill>
              </a:rPr>
              <a:t>¿Bajo qué condiciones?</a:t>
            </a:r>
            <a:endParaRPr lang="es-CR" sz="3000">
              <a:solidFill>
                <a:srgbClr val="0070C0"/>
              </a:solidFill>
            </a:endParaRPr>
          </a:p>
        </p:txBody>
      </p:sp>
      <p:sp>
        <p:nvSpPr>
          <p:cNvPr id="7" name="Thought Bubble: Cloud 6">
            <a:extLst>
              <a:ext uri="{FF2B5EF4-FFF2-40B4-BE49-F238E27FC236}">
                <a16:creationId xmlns:a16="http://schemas.microsoft.com/office/drawing/2014/main" id="{267F8A20-8A72-4C4A-A873-7D54E0560B7E}"/>
              </a:ext>
            </a:extLst>
          </p:cNvPr>
          <p:cNvSpPr/>
          <p:nvPr/>
        </p:nvSpPr>
        <p:spPr>
          <a:xfrm>
            <a:off x="11844300" y="1851393"/>
            <a:ext cx="2916324" cy="1944216"/>
          </a:xfrm>
          <a:prstGeom prst="cloudCallout">
            <a:avLst>
              <a:gd name="adj1" fmla="val -99048"/>
              <a:gd name="adj2" fmla="val 1101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a:solidFill>
                  <a:srgbClr val="0070C0"/>
                </a:solidFill>
              </a:rPr>
              <a:t>¿Para quién?</a:t>
            </a:r>
            <a:endParaRPr lang="es-CR" sz="3000">
              <a:solidFill>
                <a:srgbClr val="0070C0"/>
              </a:solidFill>
            </a:endParaRPr>
          </a:p>
        </p:txBody>
      </p:sp>
      <p:sp>
        <p:nvSpPr>
          <p:cNvPr id="8" name="Thought Bubble: Cloud 7">
            <a:extLst>
              <a:ext uri="{FF2B5EF4-FFF2-40B4-BE49-F238E27FC236}">
                <a16:creationId xmlns:a16="http://schemas.microsoft.com/office/drawing/2014/main" id="{87ECE7CC-3646-46DD-8365-043C26A055E6}"/>
              </a:ext>
            </a:extLst>
          </p:cNvPr>
          <p:cNvSpPr/>
          <p:nvPr/>
        </p:nvSpPr>
        <p:spPr>
          <a:xfrm>
            <a:off x="2955726" y="1691652"/>
            <a:ext cx="2916324" cy="1944216"/>
          </a:xfrm>
          <a:prstGeom prst="cloudCallout">
            <a:avLst>
              <a:gd name="adj1" fmla="val 118642"/>
              <a:gd name="adj2" fmla="val 828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a:solidFill>
                  <a:srgbClr val="0070C0"/>
                </a:solidFill>
              </a:rPr>
              <a:t>¿En qué contexto?</a:t>
            </a:r>
            <a:endParaRPr lang="es-CR" sz="3000">
              <a:solidFill>
                <a:srgbClr val="0070C0"/>
              </a:solidFill>
            </a:endParaRPr>
          </a:p>
        </p:txBody>
      </p:sp>
      <p:sp>
        <p:nvSpPr>
          <p:cNvPr id="9" name="Thought Bubble: Cloud 8">
            <a:extLst>
              <a:ext uri="{FF2B5EF4-FFF2-40B4-BE49-F238E27FC236}">
                <a16:creationId xmlns:a16="http://schemas.microsoft.com/office/drawing/2014/main" id="{C0056245-8C15-46BB-847E-FBD7EFED4C7A}"/>
              </a:ext>
            </a:extLst>
          </p:cNvPr>
          <p:cNvSpPr/>
          <p:nvPr/>
        </p:nvSpPr>
        <p:spPr>
          <a:xfrm>
            <a:off x="12924420" y="4028063"/>
            <a:ext cx="2916324" cy="1944216"/>
          </a:xfrm>
          <a:prstGeom prst="cloudCallout">
            <a:avLst>
              <a:gd name="adj1" fmla="val -129283"/>
              <a:gd name="adj2" fmla="val 22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a:solidFill>
                  <a:srgbClr val="0070C0"/>
                </a:solidFill>
              </a:rPr>
              <a:t>¿Por qué?</a:t>
            </a:r>
            <a:endParaRPr lang="es-CR" sz="3000">
              <a:solidFill>
                <a:srgbClr val="0070C0"/>
              </a:solidFill>
            </a:endParaRPr>
          </a:p>
        </p:txBody>
      </p:sp>
      <p:sp>
        <p:nvSpPr>
          <p:cNvPr id="4" name="Rectangle 3">
            <a:extLst>
              <a:ext uri="{FF2B5EF4-FFF2-40B4-BE49-F238E27FC236}">
                <a16:creationId xmlns:a16="http://schemas.microsoft.com/office/drawing/2014/main" id="{EC1BC5B0-1D9E-43AA-81FE-484FE35E0F31}"/>
              </a:ext>
            </a:extLst>
          </p:cNvPr>
          <p:cNvSpPr/>
          <p:nvPr/>
        </p:nvSpPr>
        <p:spPr>
          <a:xfrm>
            <a:off x="9025217" y="4958834"/>
            <a:ext cx="237566" cy="369332"/>
          </a:xfrm>
          <a:prstGeom prst="rect">
            <a:avLst/>
          </a:prstGeom>
        </p:spPr>
        <p:txBody>
          <a:bodyPr wrap="none">
            <a:spAutoFit/>
          </a:bodyPr>
          <a:lstStyle/>
          <a:p>
            <a:r>
              <a:rPr lang="en-CH"/>
              <a:t> </a:t>
            </a:r>
          </a:p>
        </p:txBody>
      </p:sp>
      <p:sp>
        <p:nvSpPr>
          <p:cNvPr id="10" name="Rectangle 9">
            <a:extLst>
              <a:ext uri="{FF2B5EF4-FFF2-40B4-BE49-F238E27FC236}">
                <a16:creationId xmlns:a16="http://schemas.microsoft.com/office/drawing/2014/main" id="{7D8AAD01-C9B9-461F-93CE-E967AAFCACAE}"/>
              </a:ext>
            </a:extLst>
          </p:cNvPr>
          <p:cNvSpPr/>
          <p:nvPr/>
        </p:nvSpPr>
        <p:spPr>
          <a:xfrm>
            <a:off x="9025217" y="4958834"/>
            <a:ext cx="237566" cy="369332"/>
          </a:xfrm>
          <a:prstGeom prst="rect">
            <a:avLst/>
          </a:prstGeom>
        </p:spPr>
        <p:txBody>
          <a:bodyPr wrap="none">
            <a:spAutoFit/>
          </a:bodyPr>
          <a:lstStyle/>
          <a:p>
            <a:r>
              <a:rPr lang="en-CH"/>
              <a:t> </a:t>
            </a:r>
          </a:p>
        </p:txBody>
      </p:sp>
    </p:spTree>
    <p:extLst>
      <p:ext uri="{BB962C8B-B14F-4D97-AF65-F5344CB8AC3E}">
        <p14:creationId xmlns:p14="http://schemas.microsoft.com/office/powerpoint/2010/main" val="1088525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2"/>
          <a:srcRect/>
          <a:stretch>
            <a:fillRect/>
          </a:stretch>
        </p:blipFill>
        <p:spPr>
          <a:xfrm rot="-10800000">
            <a:off x="16951951" y="8950951"/>
            <a:ext cx="955049" cy="955049"/>
          </a:xfrm>
          <a:prstGeom prst="rect">
            <a:avLst/>
          </a:prstGeom>
        </p:spPr>
      </p:pic>
      <p:sp>
        <p:nvSpPr>
          <p:cNvPr id="3" name="Rectangle 2">
            <a:extLst>
              <a:ext uri="{FF2B5EF4-FFF2-40B4-BE49-F238E27FC236}">
                <a16:creationId xmlns:a16="http://schemas.microsoft.com/office/drawing/2014/main" id="{A64247B7-54C5-4BAE-A3C8-40BCC770E9EB}"/>
              </a:ext>
            </a:extLst>
          </p:cNvPr>
          <p:cNvSpPr/>
          <p:nvPr/>
        </p:nvSpPr>
        <p:spPr>
          <a:xfrm>
            <a:off x="9025217" y="4958834"/>
            <a:ext cx="237566" cy="369332"/>
          </a:xfrm>
          <a:prstGeom prst="rect">
            <a:avLst/>
          </a:prstGeom>
        </p:spPr>
        <p:txBody>
          <a:bodyPr wrap="none">
            <a:spAutoFit/>
          </a:bodyPr>
          <a:lstStyle/>
          <a:p>
            <a:r>
              <a:rPr lang="en-CH"/>
              <a:t> </a:t>
            </a:r>
          </a:p>
        </p:txBody>
      </p:sp>
      <p:sp>
        <p:nvSpPr>
          <p:cNvPr id="9" name="TextBox 10">
            <a:extLst>
              <a:ext uri="{FF2B5EF4-FFF2-40B4-BE49-F238E27FC236}">
                <a16:creationId xmlns:a16="http://schemas.microsoft.com/office/drawing/2014/main" id="{DB8A90AA-C9E2-43EB-B1A5-8B399626D78E}"/>
              </a:ext>
            </a:extLst>
          </p:cNvPr>
          <p:cNvSpPr txBox="1"/>
          <p:nvPr/>
        </p:nvSpPr>
        <p:spPr>
          <a:xfrm>
            <a:off x="-3746" y="4479734"/>
            <a:ext cx="10207217" cy="1938736"/>
          </a:xfrm>
          <a:prstGeom prst="rect">
            <a:avLst/>
          </a:prstGeom>
          <a:noFill/>
        </p:spPr>
        <p:txBody>
          <a:bodyPr wrap="square" rtlCol="0" anchor="t">
            <a:spAutoFit/>
          </a:bodyPr>
          <a:lstStyle/>
          <a:p>
            <a:pPr algn="ctr"/>
            <a:r>
              <a:rPr lang="en-US" sz="5950" b="1">
                <a:solidFill>
                  <a:srgbClr val="F5333F"/>
                </a:solidFill>
                <a:latin typeface="Montserrat"/>
                <a:ea typeface="Roboto Black" panose="02000000000000000000" pitchFamily="2" charset="0"/>
                <a:cs typeface="Open Sans Light" panose="020B0306030504020204" pitchFamily="34" charset="0"/>
              </a:rPr>
              <a:t>¿</a:t>
            </a:r>
            <a:r>
              <a:rPr lang="en-US" sz="5950" b="1" err="1">
                <a:solidFill>
                  <a:srgbClr val="F5333F"/>
                </a:solidFill>
                <a:latin typeface="Montserrat"/>
                <a:ea typeface="Roboto Black" panose="02000000000000000000" pitchFamily="2" charset="0"/>
                <a:cs typeface="Open Sans Light" panose="020B0306030504020204" pitchFamily="34" charset="0"/>
              </a:rPr>
              <a:t>Qué</a:t>
            </a:r>
            <a:r>
              <a:rPr lang="en-US" sz="5950" b="1">
                <a:solidFill>
                  <a:srgbClr val="F5333F"/>
                </a:solidFill>
                <a:latin typeface="Montserrat"/>
                <a:ea typeface="Roboto Black" panose="02000000000000000000" pitchFamily="2" charset="0"/>
                <a:cs typeface="Open Sans Light" panose="020B0306030504020204" pitchFamily="34" charset="0"/>
              </a:rPr>
              <a:t> </a:t>
            </a:r>
            <a:r>
              <a:rPr lang="en-US" sz="5950" b="1" err="1">
                <a:solidFill>
                  <a:srgbClr val="F5333F"/>
                </a:solidFill>
                <a:latin typeface="Montserrat"/>
                <a:ea typeface="Roboto Black" panose="02000000000000000000" pitchFamily="2" charset="0"/>
                <a:cs typeface="Open Sans Light" panose="020B0306030504020204" pitchFamily="34" charset="0"/>
              </a:rPr>
              <a:t>acciones</a:t>
            </a:r>
            <a:endParaRPr lang="en-US" sz="5950" b="1">
              <a:solidFill>
                <a:srgbClr val="F5333F"/>
              </a:solidFill>
              <a:latin typeface="Montserrat"/>
              <a:ea typeface="Roboto Black" panose="02000000000000000000" pitchFamily="2" charset="0"/>
              <a:cs typeface="Open Sans Light" panose="020B0306030504020204" pitchFamily="34" charset="0"/>
            </a:endParaRPr>
          </a:p>
          <a:p>
            <a:pPr algn="ctr"/>
            <a:r>
              <a:rPr lang="en-US" sz="5950" b="1">
                <a:solidFill>
                  <a:srgbClr val="F5333F"/>
                </a:solidFill>
                <a:latin typeface="Montserrat"/>
                <a:ea typeface="Roboto Black" panose="02000000000000000000" pitchFamily="2" charset="0"/>
                <a:cs typeface="Open Sans Light" panose="020B0306030504020204" pitchFamily="34" charset="0"/>
              </a:rPr>
              <a:t> </a:t>
            </a:r>
            <a:r>
              <a:rPr lang="en-US" sz="5950" b="1" err="1">
                <a:solidFill>
                  <a:srgbClr val="F5333F"/>
                </a:solidFill>
                <a:latin typeface="Montserrat"/>
                <a:ea typeface="Roboto Black" panose="02000000000000000000" pitchFamily="2" charset="0"/>
                <a:cs typeface="Open Sans Light" panose="020B0306030504020204" pitchFamily="34" charset="0"/>
              </a:rPr>
              <a:t>podemos</a:t>
            </a:r>
            <a:r>
              <a:rPr lang="en-US" sz="5950" b="1">
                <a:solidFill>
                  <a:srgbClr val="F5333F"/>
                </a:solidFill>
                <a:latin typeface="Montserrat"/>
                <a:ea typeface="Roboto Black" panose="02000000000000000000" pitchFamily="2" charset="0"/>
                <a:cs typeface="Open Sans Light" panose="020B0306030504020204" pitchFamily="34" charset="0"/>
              </a:rPr>
              <a:t> </a:t>
            </a:r>
            <a:r>
              <a:rPr lang="en-US" sz="5950" b="1" err="1">
                <a:solidFill>
                  <a:srgbClr val="F5333F"/>
                </a:solidFill>
                <a:latin typeface="Montserrat"/>
                <a:ea typeface="Roboto Black" panose="02000000000000000000" pitchFamily="2" charset="0"/>
                <a:cs typeface="Open Sans Light" panose="020B0306030504020204" pitchFamily="34" charset="0"/>
              </a:rPr>
              <a:t>tomar</a:t>
            </a:r>
            <a:r>
              <a:rPr lang="en-US" sz="5950" b="1">
                <a:solidFill>
                  <a:srgbClr val="F5333F"/>
                </a:solidFill>
                <a:latin typeface="Montserrat"/>
                <a:ea typeface="Roboto Black" panose="02000000000000000000" pitchFamily="2" charset="0"/>
                <a:cs typeface="Open Sans Light" panose="020B0306030504020204" pitchFamily="34" charset="0"/>
              </a:rPr>
              <a:t>?</a:t>
            </a:r>
            <a:endParaRPr lang="ru-RU" sz="5950" b="1">
              <a:solidFill>
                <a:srgbClr val="F5333F"/>
              </a:solidFill>
              <a:latin typeface="Montserrat"/>
              <a:ea typeface="Roboto Black" panose="02000000000000000000" pitchFamily="2" charset="0"/>
              <a:cs typeface="Open Sans Light" panose="020B0306030504020204" pitchFamily="34" charset="0"/>
            </a:endParaRPr>
          </a:p>
        </p:txBody>
      </p:sp>
      <p:sp>
        <p:nvSpPr>
          <p:cNvPr id="10" name="TextBox 10">
            <a:extLst>
              <a:ext uri="{FF2B5EF4-FFF2-40B4-BE49-F238E27FC236}">
                <a16:creationId xmlns:a16="http://schemas.microsoft.com/office/drawing/2014/main" id="{41575A47-C59D-4FD5-A0F0-2C71BD2261BA}"/>
              </a:ext>
            </a:extLst>
          </p:cNvPr>
          <p:cNvSpPr txBox="1"/>
          <p:nvPr/>
        </p:nvSpPr>
        <p:spPr>
          <a:xfrm>
            <a:off x="1763503" y="3075524"/>
            <a:ext cx="7635467" cy="830869"/>
          </a:xfrm>
          <a:prstGeom prst="rect">
            <a:avLst/>
          </a:prstGeom>
          <a:noFill/>
        </p:spPr>
        <p:txBody>
          <a:bodyPr wrap="square" rtlCol="0" anchor="t">
            <a:spAutoFit/>
          </a:bodyPr>
          <a:lstStyle/>
          <a:p>
            <a:r>
              <a:rPr lang="en-US" sz="4750" b="1">
                <a:solidFill>
                  <a:schemeClr val="bg1"/>
                </a:solidFill>
                <a:latin typeface="Montserrat"/>
                <a:ea typeface="Roboto Black" panose="02000000000000000000" pitchFamily="2" charset="0"/>
                <a:cs typeface="Open Sans Light" panose="020B0306030504020204" pitchFamily="34" charset="0"/>
              </a:rPr>
              <a:t>Y  </a:t>
            </a:r>
            <a:r>
              <a:rPr lang="en-US" sz="4750" b="1" err="1">
                <a:solidFill>
                  <a:schemeClr val="bg1"/>
                </a:solidFill>
                <a:latin typeface="Montserrat"/>
                <a:ea typeface="Roboto Black" panose="02000000000000000000" pitchFamily="2" charset="0"/>
                <a:cs typeface="Open Sans Light" panose="020B0306030504020204" pitchFamily="34" charset="0"/>
              </a:rPr>
              <a:t>en</a:t>
            </a:r>
            <a:r>
              <a:rPr lang="en-US" sz="4750" b="1">
                <a:solidFill>
                  <a:schemeClr val="bg1"/>
                </a:solidFill>
                <a:latin typeface="Montserrat"/>
                <a:ea typeface="Roboto Black" panose="02000000000000000000" pitchFamily="2" charset="0"/>
                <a:cs typeface="Open Sans Light" panose="020B0306030504020204" pitchFamily="34" charset="0"/>
              </a:rPr>
              <a:t> el </a:t>
            </a:r>
            <a:r>
              <a:rPr lang="en-US" sz="4750" b="1" err="1">
                <a:solidFill>
                  <a:schemeClr val="bg1"/>
                </a:solidFill>
                <a:latin typeface="Montserrat"/>
                <a:ea typeface="Roboto Black" panose="02000000000000000000" pitchFamily="2" charset="0"/>
                <a:cs typeface="Open Sans Light" panose="020B0306030504020204" pitchFamily="34" charset="0"/>
              </a:rPr>
              <a:t>contexto</a:t>
            </a:r>
            <a:r>
              <a:rPr lang="en-US" sz="4750" b="1">
                <a:solidFill>
                  <a:schemeClr val="bg1"/>
                </a:solidFill>
                <a:latin typeface="Montserrat"/>
                <a:ea typeface="Roboto Black" panose="02000000000000000000" pitchFamily="2" charset="0"/>
                <a:cs typeface="Open Sans Light" panose="020B0306030504020204" pitchFamily="34" charset="0"/>
              </a:rPr>
              <a:t> actual,</a:t>
            </a:r>
            <a:endParaRPr lang="ru-RU" sz="4750" b="1">
              <a:solidFill>
                <a:schemeClr val="bg1"/>
              </a:solidFill>
              <a:latin typeface="Montserrat"/>
              <a:ea typeface="Roboto Black" panose="02000000000000000000" pitchFamily="2" charset="0"/>
              <a:cs typeface="Open Sans Light" panose="020B0306030504020204" pitchFamily="34" charset="0"/>
            </a:endParaRPr>
          </a:p>
        </p:txBody>
      </p:sp>
      <p:pic>
        <p:nvPicPr>
          <p:cNvPr id="7" name="Picture 6">
            <a:extLst>
              <a:ext uri="{FF2B5EF4-FFF2-40B4-BE49-F238E27FC236}">
                <a16:creationId xmlns:a16="http://schemas.microsoft.com/office/drawing/2014/main" id="{8EEBD24F-AE7D-4949-9D3C-7A6EFDDC25DA}"/>
              </a:ext>
            </a:extLst>
          </p:cNvPr>
          <p:cNvPicPr>
            <a:picLocks noChangeAspect="1"/>
          </p:cNvPicPr>
          <p:nvPr/>
        </p:nvPicPr>
        <p:blipFill>
          <a:blip r:embed="rId3"/>
          <a:stretch>
            <a:fillRect/>
          </a:stretch>
        </p:blipFill>
        <p:spPr>
          <a:xfrm>
            <a:off x="9755591" y="1770202"/>
            <a:ext cx="7200900" cy="6741659"/>
          </a:xfrm>
          <a:prstGeom prst="rect">
            <a:avLst/>
          </a:prstGeom>
        </p:spPr>
      </p:pic>
    </p:spTree>
    <p:extLst>
      <p:ext uri="{BB962C8B-B14F-4D97-AF65-F5344CB8AC3E}">
        <p14:creationId xmlns:p14="http://schemas.microsoft.com/office/powerpoint/2010/main" val="662697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2"/>
          <a:srcRect/>
          <a:stretch>
            <a:fillRect/>
          </a:stretch>
        </p:blipFill>
        <p:spPr>
          <a:xfrm rot="-10800000">
            <a:off x="16951951" y="8950951"/>
            <a:ext cx="955049" cy="955049"/>
          </a:xfrm>
          <a:prstGeom prst="rect">
            <a:avLst/>
          </a:prstGeom>
        </p:spPr>
      </p:pic>
      <p:sp>
        <p:nvSpPr>
          <p:cNvPr id="3" name="Rectangle 2">
            <a:extLst>
              <a:ext uri="{FF2B5EF4-FFF2-40B4-BE49-F238E27FC236}">
                <a16:creationId xmlns:a16="http://schemas.microsoft.com/office/drawing/2014/main" id="{A64247B7-54C5-4BAE-A3C8-40BCC770E9EB}"/>
              </a:ext>
            </a:extLst>
          </p:cNvPr>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alibri"/>
                <a:ea typeface="+mn-ea"/>
                <a:cs typeface="+mn-cs"/>
              </a:rPr>
              <a:t> </a:t>
            </a:r>
          </a:p>
        </p:txBody>
      </p:sp>
      <p:sp>
        <p:nvSpPr>
          <p:cNvPr id="9" name="TextBox 10">
            <a:extLst>
              <a:ext uri="{FF2B5EF4-FFF2-40B4-BE49-F238E27FC236}">
                <a16:creationId xmlns:a16="http://schemas.microsoft.com/office/drawing/2014/main" id="{DB8A90AA-C9E2-43EB-B1A5-8B399626D78E}"/>
              </a:ext>
            </a:extLst>
          </p:cNvPr>
          <p:cNvSpPr txBox="1"/>
          <p:nvPr/>
        </p:nvSpPr>
        <p:spPr>
          <a:xfrm>
            <a:off x="794519" y="3136008"/>
            <a:ext cx="8750378" cy="4868897"/>
          </a:xfrm>
          <a:prstGeom prst="rect">
            <a:avLst/>
          </a:prstGeom>
          <a:noFill/>
        </p:spPr>
        <p:txBody>
          <a:bodyPr wrap="square" rtlCol="0" anchor="t">
            <a:spAutoFit/>
          </a:bodyPr>
          <a:lstStyle/>
          <a:p>
            <a:pPr marL="993775" lvl="0" indent="-444500">
              <a:lnSpc>
                <a:spcPct val="90000"/>
              </a:lnSpc>
              <a:spcAft>
                <a:spcPts val="600"/>
              </a:spcAft>
              <a:buFont typeface="Wingdings" pitchFamily="2" charset="2"/>
              <a:buChar char="v"/>
            </a:pPr>
            <a:r>
              <a:rPr lang="en-US" sz="3200" b="1">
                <a:solidFill>
                  <a:schemeClr val="bg1"/>
                </a:solidFill>
                <a:latin typeface="Montserrat"/>
                <a:cs typeface="Montserrat"/>
              </a:rPr>
              <a:t>La </a:t>
            </a:r>
            <a:r>
              <a:rPr lang="en-US" sz="3200" b="1" err="1">
                <a:solidFill>
                  <a:schemeClr val="bg1"/>
                </a:solidFill>
                <a:latin typeface="Montserrat"/>
                <a:cs typeface="Montserrat"/>
              </a:rPr>
              <a:t>información</a:t>
            </a:r>
            <a:r>
              <a:rPr lang="en-US" sz="3200" b="1">
                <a:solidFill>
                  <a:schemeClr val="bg1"/>
                </a:solidFill>
                <a:latin typeface="Montserrat"/>
                <a:cs typeface="Montserrat"/>
              </a:rPr>
              <a:t> </a:t>
            </a:r>
            <a:r>
              <a:rPr lang="en-US" sz="3200" b="1" err="1">
                <a:solidFill>
                  <a:schemeClr val="bg1"/>
                </a:solidFill>
                <a:latin typeface="Montserrat"/>
                <a:cs typeface="Montserrat"/>
              </a:rPr>
              <a:t>puede</a:t>
            </a:r>
            <a:r>
              <a:rPr lang="en-US" sz="3200" b="1">
                <a:solidFill>
                  <a:schemeClr val="bg1"/>
                </a:solidFill>
                <a:latin typeface="Montserrat"/>
                <a:cs typeface="Montserrat"/>
              </a:rPr>
              <a:t> </a:t>
            </a:r>
            <a:r>
              <a:rPr lang="en-US" sz="3200" b="1" err="1">
                <a:solidFill>
                  <a:schemeClr val="bg1"/>
                </a:solidFill>
                <a:latin typeface="Montserrat"/>
                <a:cs typeface="Montserrat"/>
              </a:rPr>
              <a:t>salvar</a:t>
            </a:r>
            <a:r>
              <a:rPr lang="en-US" sz="3200" b="1">
                <a:solidFill>
                  <a:schemeClr val="bg1"/>
                </a:solidFill>
                <a:latin typeface="Montserrat"/>
                <a:cs typeface="Montserrat"/>
              </a:rPr>
              <a:t> </a:t>
            </a:r>
            <a:r>
              <a:rPr lang="en-US" sz="3200" b="1" err="1">
                <a:solidFill>
                  <a:schemeClr val="bg1"/>
                </a:solidFill>
                <a:latin typeface="Montserrat"/>
                <a:cs typeface="Montserrat"/>
              </a:rPr>
              <a:t>vidas</a:t>
            </a:r>
            <a:r>
              <a:rPr lang="en-US" sz="3200" b="1">
                <a:solidFill>
                  <a:schemeClr val="bg1"/>
                </a:solidFill>
                <a:latin typeface="Montserrat"/>
                <a:cs typeface="Montserrat"/>
              </a:rPr>
              <a:t>.</a:t>
            </a:r>
            <a:endParaRPr lang="en-US" sz="3200" b="1">
              <a:solidFill>
                <a:schemeClr val="bg1"/>
              </a:solidFill>
              <a:latin typeface="Montserrat" pitchFamily="2" charset="77"/>
              <a:cs typeface="Montserrat"/>
            </a:endParaRPr>
          </a:p>
          <a:p>
            <a:pPr marL="993775" lvl="0" indent="-444500">
              <a:lnSpc>
                <a:spcPct val="90000"/>
              </a:lnSpc>
              <a:spcAft>
                <a:spcPts val="600"/>
              </a:spcAft>
              <a:buFont typeface="Wingdings" pitchFamily="2" charset="2"/>
              <a:buChar char="v"/>
            </a:pPr>
            <a:r>
              <a:rPr lang="en-US" sz="3200" b="1" err="1">
                <a:solidFill>
                  <a:schemeClr val="bg1"/>
                </a:solidFill>
                <a:latin typeface="Montserrat"/>
                <a:cs typeface="Montserrat"/>
              </a:rPr>
              <a:t>Apoyar</a:t>
            </a:r>
            <a:r>
              <a:rPr lang="en-US" sz="3200" b="1">
                <a:solidFill>
                  <a:schemeClr val="bg1"/>
                </a:solidFill>
                <a:latin typeface="Montserrat"/>
                <a:cs typeface="Montserrat"/>
              </a:rPr>
              <a:t> a la </a:t>
            </a:r>
            <a:r>
              <a:rPr lang="en-US" sz="3200" b="1" err="1">
                <a:solidFill>
                  <a:schemeClr val="bg1"/>
                </a:solidFill>
                <a:latin typeface="Montserrat"/>
                <a:cs typeface="Montserrat"/>
              </a:rPr>
              <a:t>comunidad</a:t>
            </a:r>
            <a:r>
              <a:rPr lang="en-US" sz="3200" b="1">
                <a:solidFill>
                  <a:schemeClr val="bg1"/>
                </a:solidFill>
                <a:latin typeface="Montserrat"/>
                <a:cs typeface="Montserrat"/>
              </a:rPr>
              <a:t> para que sea la </a:t>
            </a:r>
            <a:r>
              <a:rPr lang="en-US" sz="3200" b="1" err="1">
                <a:solidFill>
                  <a:schemeClr val="bg1"/>
                </a:solidFill>
                <a:latin typeface="Montserrat"/>
                <a:cs typeface="Montserrat"/>
              </a:rPr>
              <a:t>primera</a:t>
            </a:r>
            <a:r>
              <a:rPr lang="en-US" sz="3200" b="1">
                <a:solidFill>
                  <a:schemeClr val="bg1"/>
                </a:solidFill>
                <a:latin typeface="Montserrat"/>
                <a:cs typeface="Montserrat"/>
              </a:rPr>
              <a:t> </a:t>
            </a:r>
            <a:r>
              <a:rPr lang="en-US" sz="3200" b="1" err="1">
                <a:solidFill>
                  <a:schemeClr val="bg1"/>
                </a:solidFill>
                <a:latin typeface="Montserrat"/>
                <a:cs typeface="Montserrat"/>
              </a:rPr>
              <a:t>en</a:t>
            </a:r>
            <a:r>
              <a:rPr lang="en-US" sz="3200" b="1">
                <a:solidFill>
                  <a:schemeClr val="bg1"/>
                </a:solidFill>
                <a:latin typeface="Montserrat"/>
                <a:cs typeface="Montserrat"/>
              </a:rPr>
              <a:t> </a:t>
            </a:r>
            <a:r>
              <a:rPr lang="en-US" sz="3200" b="1" err="1">
                <a:solidFill>
                  <a:schemeClr val="bg1"/>
                </a:solidFill>
                <a:latin typeface="Montserrat"/>
                <a:cs typeface="Montserrat"/>
              </a:rPr>
              <a:t>dar</a:t>
            </a:r>
            <a:r>
              <a:rPr lang="en-US" sz="3200" b="1">
                <a:solidFill>
                  <a:schemeClr val="bg1"/>
                </a:solidFill>
                <a:latin typeface="Montserrat"/>
                <a:cs typeface="Montserrat"/>
              </a:rPr>
              <a:t> la </a:t>
            </a:r>
            <a:r>
              <a:rPr lang="en-US" sz="3200" b="1" err="1">
                <a:solidFill>
                  <a:schemeClr val="bg1"/>
                </a:solidFill>
                <a:latin typeface="Montserrat"/>
                <a:cs typeface="Montserrat"/>
              </a:rPr>
              <a:t>respuesta</a:t>
            </a:r>
            <a:endParaRPr lang="en-US" sz="3200" b="1">
              <a:solidFill>
                <a:schemeClr val="bg1"/>
              </a:solidFill>
              <a:latin typeface="Montserrat"/>
              <a:cs typeface="Montserrat"/>
            </a:endParaRPr>
          </a:p>
          <a:p>
            <a:pPr marL="993775" lvl="0" indent="-444500">
              <a:lnSpc>
                <a:spcPct val="90000"/>
              </a:lnSpc>
              <a:spcAft>
                <a:spcPts val="600"/>
              </a:spcAft>
              <a:buFont typeface="Wingdings" pitchFamily="2" charset="2"/>
              <a:buChar char="v"/>
            </a:pPr>
            <a:r>
              <a:rPr lang="en-US" sz="3200" b="1" err="1">
                <a:solidFill>
                  <a:schemeClr val="bg1"/>
                </a:solidFill>
                <a:latin typeface="Montserrat"/>
                <a:cs typeface="Montserrat"/>
              </a:rPr>
              <a:t>Participación</a:t>
            </a:r>
            <a:r>
              <a:rPr lang="en-US" sz="3200" b="1">
                <a:solidFill>
                  <a:schemeClr val="bg1"/>
                </a:solidFill>
                <a:latin typeface="Montserrat"/>
                <a:cs typeface="Montserrat"/>
              </a:rPr>
              <a:t> </a:t>
            </a:r>
            <a:r>
              <a:rPr lang="en-US" sz="3200" b="1" err="1">
                <a:solidFill>
                  <a:schemeClr val="bg1"/>
                </a:solidFill>
                <a:latin typeface="Montserrat"/>
                <a:cs typeface="Montserrat"/>
              </a:rPr>
              <a:t>comunitaria</a:t>
            </a:r>
            <a:r>
              <a:rPr lang="en-US" sz="3200" b="1">
                <a:solidFill>
                  <a:schemeClr val="bg1"/>
                </a:solidFill>
                <a:latin typeface="Montserrat"/>
                <a:cs typeface="Montserrat"/>
              </a:rPr>
              <a:t> = </a:t>
            </a:r>
            <a:r>
              <a:rPr lang="en-US" sz="3200" b="1" err="1">
                <a:solidFill>
                  <a:schemeClr val="bg1"/>
                </a:solidFill>
                <a:latin typeface="Montserrat"/>
                <a:cs typeface="Montserrat"/>
              </a:rPr>
              <a:t>respuesta</a:t>
            </a:r>
            <a:r>
              <a:rPr lang="en-US" sz="3200" b="1">
                <a:solidFill>
                  <a:schemeClr val="bg1"/>
                </a:solidFill>
                <a:latin typeface="Montserrat"/>
                <a:cs typeface="Montserrat"/>
              </a:rPr>
              <a:t> </a:t>
            </a:r>
            <a:r>
              <a:rPr lang="en-US" sz="3200" b="1" err="1">
                <a:solidFill>
                  <a:schemeClr val="bg1"/>
                </a:solidFill>
                <a:latin typeface="Montserrat"/>
                <a:cs typeface="Montserrat"/>
              </a:rPr>
              <a:t>más</a:t>
            </a:r>
            <a:r>
              <a:rPr lang="en-US" sz="3200" b="1">
                <a:solidFill>
                  <a:schemeClr val="bg1"/>
                </a:solidFill>
                <a:latin typeface="Montserrat"/>
                <a:cs typeface="Montserrat"/>
              </a:rPr>
              <a:t> </a:t>
            </a:r>
            <a:r>
              <a:rPr lang="en-US" sz="3200" b="1" err="1">
                <a:solidFill>
                  <a:schemeClr val="bg1"/>
                </a:solidFill>
                <a:latin typeface="Montserrat"/>
                <a:cs typeface="Montserrat"/>
              </a:rPr>
              <a:t>efectiva</a:t>
            </a:r>
            <a:r>
              <a:rPr lang="en-US" sz="3200" b="1">
                <a:solidFill>
                  <a:schemeClr val="bg1"/>
                </a:solidFill>
                <a:latin typeface="Montserrat"/>
                <a:cs typeface="Montserrat"/>
              </a:rPr>
              <a:t>.</a:t>
            </a:r>
            <a:endParaRPr lang="en-US" sz="3200" b="1">
              <a:solidFill>
                <a:schemeClr val="bg1"/>
              </a:solidFill>
              <a:latin typeface="Montserrat" pitchFamily="2" charset="77"/>
              <a:cs typeface="Montserrat"/>
            </a:endParaRPr>
          </a:p>
          <a:p>
            <a:pPr marL="993775" lvl="0" indent="-444500">
              <a:lnSpc>
                <a:spcPct val="90000"/>
              </a:lnSpc>
              <a:spcAft>
                <a:spcPts val="600"/>
              </a:spcAft>
              <a:buFont typeface="Wingdings" pitchFamily="2" charset="2"/>
              <a:buChar char="v"/>
            </a:pPr>
            <a:r>
              <a:rPr lang="en-US" sz="3200" b="1">
                <a:solidFill>
                  <a:schemeClr val="bg1"/>
                </a:solidFill>
                <a:latin typeface="Montserrat"/>
                <a:cs typeface="Montserrat"/>
              </a:rPr>
              <a:t>Genera </a:t>
            </a:r>
            <a:r>
              <a:rPr lang="en-US" sz="3200" b="1" err="1">
                <a:solidFill>
                  <a:schemeClr val="bg1"/>
                </a:solidFill>
                <a:latin typeface="Montserrat"/>
                <a:cs typeface="Montserrat"/>
              </a:rPr>
              <a:t>aceptación</a:t>
            </a:r>
            <a:r>
              <a:rPr lang="en-US" sz="3200" b="1">
                <a:solidFill>
                  <a:schemeClr val="bg1"/>
                </a:solidFill>
                <a:latin typeface="Montserrat"/>
                <a:cs typeface="Montserrat"/>
              </a:rPr>
              <a:t> y </a:t>
            </a:r>
            <a:r>
              <a:rPr lang="en-US" sz="3200" b="1" err="1">
                <a:solidFill>
                  <a:schemeClr val="bg1"/>
                </a:solidFill>
                <a:latin typeface="Montserrat"/>
                <a:cs typeface="Montserrat"/>
              </a:rPr>
              <a:t>confianza</a:t>
            </a:r>
            <a:r>
              <a:rPr lang="en-US" sz="3200" b="1">
                <a:solidFill>
                  <a:schemeClr val="bg1"/>
                </a:solidFill>
                <a:latin typeface="Montserrat"/>
                <a:cs typeface="Montserrat"/>
              </a:rPr>
              <a:t> </a:t>
            </a:r>
            <a:r>
              <a:rPr lang="en-US" sz="3200" b="1" err="1">
                <a:solidFill>
                  <a:schemeClr val="bg1"/>
                </a:solidFill>
                <a:latin typeface="Montserrat"/>
                <a:cs typeface="Montserrat"/>
              </a:rPr>
              <a:t>en</a:t>
            </a:r>
            <a:r>
              <a:rPr lang="en-US" sz="3200" b="1">
                <a:solidFill>
                  <a:schemeClr val="bg1"/>
                </a:solidFill>
                <a:latin typeface="Montserrat"/>
                <a:cs typeface="Montserrat"/>
              </a:rPr>
              <a:t> las </a:t>
            </a:r>
            <a:r>
              <a:rPr lang="en-US" sz="3200" b="1" err="1">
                <a:solidFill>
                  <a:schemeClr val="bg1"/>
                </a:solidFill>
                <a:latin typeface="Montserrat"/>
                <a:cs typeface="Montserrat"/>
              </a:rPr>
              <a:t>comunidades</a:t>
            </a:r>
            <a:r>
              <a:rPr lang="en-US" sz="3200" b="1">
                <a:solidFill>
                  <a:schemeClr val="bg1"/>
                </a:solidFill>
                <a:latin typeface="Montserrat"/>
                <a:cs typeface="Montserrat"/>
              </a:rPr>
              <a:t> </a:t>
            </a:r>
            <a:r>
              <a:rPr lang="en-US" sz="3200" b="1" err="1">
                <a:solidFill>
                  <a:schemeClr val="bg1"/>
                </a:solidFill>
                <a:latin typeface="Montserrat"/>
                <a:cs typeface="Montserrat"/>
              </a:rPr>
              <a:t>afectadas</a:t>
            </a:r>
            <a:r>
              <a:rPr lang="en-US" sz="3200" b="1">
                <a:solidFill>
                  <a:schemeClr val="bg1"/>
                </a:solidFill>
                <a:latin typeface="Montserrat"/>
                <a:cs typeface="Montserrat"/>
              </a:rPr>
              <a:t> para la </a:t>
            </a:r>
            <a:r>
              <a:rPr lang="en-US" sz="3200" b="1" err="1">
                <a:solidFill>
                  <a:schemeClr val="bg1"/>
                </a:solidFill>
                <a:latin typeface="Montserrat"/>
                <a:cs typeface="Montserrat"/>
              </a:rPr>
              <a:t>recuperación</a:t>
            </a:r>
            <a:r>
              <a:rPr lang="en-US" sz="3200" b="1">
                <a:solidFill>
                  <a:schemeClr val="bg1"/>
                </a:solidFill>
                <a:latin typeface="Montserrat"/>
                <a:cs typeface="Montserrat"/>
              </a:rPr>
              <a:t> a largo </a:t>
            </a:r>
            <a:r>
              <a:rPr lang="en-US" sz="3200" b="1" err="1">
                <a:solidFill>
                  <a:schemeClr val="bg1"/>
                </a:solidFill>
                <a:latin typeface="Montserrat"/>
                <a:cs typeface="Montserrat"/>
              </a:rPr>
              <a:t>plazo</a:t>
            </a:r>
            <a:r>
              <a:rPr lang="en-US" sz="3200" b="1">
                <a:solidFill>
                  <a:schemeClr val="bg1"/>
                </a:solidFill>
                <a:latin typeface="Montserrat"/>
                <a:cs typeface="Montserrat"/>
              </a:rPr>
              <a:t>.</a:t>
            </a:r>
            <a:endParaRPr lang="en-US" sz="3200" b="1">
              <a:solidFill>
                <a:schemeClr val="bg1"/>
              </a:solidFill>
              <a:latin typeface="Montserra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5999" b="1" i="0" u="none" strike="noStrike" kern="1200" cap="none" spc="0" normalizeH="0" baseline="0" noProof="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endParaRPr>
          </a:p>
        </p:txBody>
      </p:sp>
      <p:sp>
        <p:nvSpPr>
          <p:cNvPr id="10" name="TextBox 10">
            <a:extLst>
              <a:ext uri="{FF2B5EF4-FFF2-40B4-BE49-F238E27FC236}">
                <a16:creationId xmlns:a16="http://schemas.microsoft.com/office/drawing/2014/main" id="{41575A47-C59D-4FD5-A0F0-2C71BD2261BA}"/>
              </a:ext>
            </a:extLst>
          </p:cNvPr>
          <p:cNvSpPr txBox="1"/>
          <p:nvPr/>
        </p:nvSpPr>
        <p:spPr>
          <a:xfrm>
            <a:off x="1231822" y="952500"/>
            <a:ext cx="8030961" cy="1588127"/>
          </a:xfrm>
          <a:prstGeom prst="rect">
            <a:avLst/>
          </a:prstGeom>
          <a:noFill/>
        </p:spPr>
        <p:txBody>
          <a:bodyPr wrap="square" rtlCol="0" anchor="t">
            <a:spAutoFit/>
          </a:bodyPr>
          <a:lstStyle/>
          <a:p>
            <a:pPr lvl="0">
              <a:lnSpc>
                <a:spcPct val="90000"/>
              </a:lnSpc>
              <a:spcBef>
                <a:spcPct val="0"/>
              </a:spcBef>
              <a:spcAft>
                <a:spcPts val="600"/>
              </a:spcAft>
            </a:pPr>
            <a:r>
              <a:rPr lang="en-US" sz="3600" b="1">
                <a:solidFill>
                  <a:schemeClr val="bg1"/>
                </a:solidFill>
                <a:latin typeface="Montserrat"/>
                <a:cs typeface="Montserrat"/>
              </a:rPr>
              <a:t>¿Por </a:t>
            </a:r>
            <a:r>
              <a:rPr lang="en-US" sz="3600" b="1" err="1">
                <a:solidFill>
                  <a:schemeClr val="bg1"/>
                </a:solidFill>
                <a:latin typeface="Montserrat"/>
                <a:cs typeface="Montserrat"/>
              </a:rPr>
              <a:t>qué</a:t>
            </a:r>
            <a:r>
              <a:rPr lang="en-US" sz="3600" b="1">
                <a:solidFill>
                  <a:schemeClr val="bg1"/>
                </a:solidFill>
                <a:latin typeface="Montserrat"/>
                <a:cs typeface="Montserrat"/>
              </a:rPr>
              <a:t> la </a:t>
            </a:r>
            <a:r>
              <a:rPr lang="en-US" sz="3600" b="1" err="1">
                <a:solidFill>
                  <a:schemeClr val="bg1"/>
                </a:solidFill>
                <a:latin typeface="Montserrat"/>
                <a:cs typeface="Montserrat"/>
              </a:rPr>
              <a:t>participación</a:t>
            </a:r>
            <a:r>
              <a:rPr lang="en-US" sz="3600" b="1">
                <a:solidFill>
                  <a:schemeClr val="bg1"/>
                </a:solidFill>
                <a:latin typeface="Montserrat"/>
                <a:cs typeface="Montserrat"/>
              </a:rPr>
              <a:t> </a:t>
            </a:r>
            <a:r>
              <a:rPr lang="en-US" sz="3600" b="1" err="1">
                <a:solidFill>
                  <a:schemeClr val="bg1"/>
                </a:solidFill>
                <a:latin typeface="Montserrat"/>
                <a:cs typeface="Montserrat"/>
              </a:rPr>
              <a:t>comunitaria</a:t>
            </a:r>
            <a:r>
              <a:rPr lang="en-US" sz="3600" b="1">
                <a:solidFill>
                  <a:schemeClr val="bg1"/>
                </a:solidFill>
                <a:latin typeface="Montserrat"/>
                <a:cs typeface="Montserrat"/>
              </a:rPr>
              <a:t> debe </a:t>
            </a:r>
            <a:r>
              <a:rPr lang="en-US" sz="3600" b="1" err="1">
                <a:solidFill>
                  <a:schemeClr val="bg1"/>
                </a:solidFill>
                <a:latin typeface="Montserrat"/>
                <a:cs typeface="Montserrat"/>
              </a:rPr>
              <a:t>formar</a:t>
            </a:r>
            <a:r>
              <a:rPr lang="en-US" sz="3600" b="1">
                <a:solidFill>
                  <a:schemeClr val="bg1"/>
                </a:solidFill>
                <a:latin typeface="Montserrat"/>
                <a:cs typeface="Montserrat"/>
              </a:rPr>
              <a:t> </a:t>
            </a:r>
            <a:r>
              <a:rPr lang="en-US" sz="3600" b="1" err="1">
                <a:solidFill>
                  <a:schemeClr val="bg1"/>
                </a:solidFill>
                <a:latin typeface="Montserrat"/>
                <a:cs typeface="Montserrat"/>
              </a:rPr>
              <a:t>parte</a:t>
            </a:r>
            <a:r>
              <a:rPr lang="en-US" sz="3600" b="1">
                <a:solidFill>
                  <a:schemeClr val="bg1"/>
                </a:solidFill>
                <a:latin typeface="Montserrat"/>
                <a:cs typeface="Montserrat"/>
              </a:rPr>
              <a:t> de la </a:t>
            </a:r>
            <a:r>
              <a:rPr lang="en-US" sz="3600" b="1" err="1">
                <a:solidFill>
                  <a:schemeClr val="bg1"/>
                </a:solidFill>
                <a:latin typeface="Montserrat"/>
                <a:cs typeface="Montserrat"/>
              </a:rPr>
              <a:t>respuesta</a:t>
            </a:r>
            <a:r>
              <a:rPr lang="en-US" sz="3600" b="1">
                <a:solidFill>
                  <a:schemeClr val="bg1"/>
                </a:solidFill>
                <a:latin typeface="Montserrat"/>
                <a:cs typeface="Montserrat"/>
              </a:rPr>
              <a:t> a </a:t>
            </a:r>
            <a:r>
              <a:rPr lang="en-US" sz="3600" b="1" err="1">
                <a:solidFill>
                  <a:schemeClr val="bg1"/>
                </a:solidFill>
                <a:latin typeface="Montserrat"/>
                <a:cs typeface="Montserrat"/>
              </a:rPr>
              <a:t>emergencias</a:t>
            </a:r>
            <a:r>
              <a:rPr lang="en-US" sz="3600" b="1">
                <a:solidFill>
                  <a:schemeClr val="bg1"/>
                </a:solidFill>
                <a:latin typeface="Montserrat"/>
                <a:cs typeface="Montserrat"/>
              </a:rPr>
              <a:t>?</a:t>
            </a:r>
          </a:p>
        </p:txBody>
      </p:sp>
      <p:pic>
        <p:nvPicPr>
          <p:cNvPr id="11" name="Picture 10" descr="A person standing next to a palm tree&#10;&#10;Description automatically generated">
            <a:extLst>
              <a:ext uri="{FF2B5EF4-FFF2-40B4-BE49-F238E27FC236}">
                <a16:creationId xmlns:a16="http://schemas.microsoft.com/office/drawing/2014/main" id="{37D51225-7053-E74B-A02B-914DDF7A8EF6}"/>
              </a:ext>
            </a:extLst>
          </p:cNvPr>
          <p:cNvPicPr>
            <a:picLocks noChangeAspect="1"/>
          </p:cNvPicPr>
          <p:nvPr/>
        </p:nvPicPr>
        <p:blipFill rotWithShape="1">
          <a:blip r:embed="rId3">
            <a:extLst>
              <a:ext uri="{28A0092B-C50C-407E-A947-70E740481C1C}">
                <a14:useLocalDpi xmlns:a14="http://schemas.microsoft.com/office/drawing/2010/main" val="0"/>
              </a:ext>
            </a:extLst>
          </a:blip>
          <a:srcRect l="17583" t="21374" r="9435" b="27181"/>
          <a:stretch/>
        </p:blipFill>
        <p:spPr>
          <a:xfrm>
            <a:off x="10506580" y="952500"/>
            <a:ext cx="6638420" cy="7010400"/>
          </a:xfrm>
          <a:prstGeom prst="rect">
            <a:avLst/>
          </a:prstGeom>
        </p:spPr>
      </p:pic>
      <p:pic>
        <p:nvPicPr>
          <p:cNvPr id="12" name="Picture 10">
            <a:extLst>
              <a:ext uri="{FF2B5EF4-FFF2-40B4-BE49-F238E27FC236}">
                <a16:creationId xmlns:a16="http://schemas.microsoft.com/office/drawing/2014/main" id="{69DBE6C0-D19D-4378-9B7A-CE77A48853DE}"/>
              </a:ext>
            </a:extLst>
          </p:cNvPr>
          <p:cNvPicPr>
            <a:picLocks noChangeAspect="1"/>
          </p:cNvPicPr>
          <p:nvPr/>
        </p:nvPicPr>
        <p:blipFill>
          <a:blip r:embed="rId4"/>
          <a:srcRect/>
          <a:stretch>
            <a:fillRect/>
          </a:stretch>
        </p:blipFill>
        <p:spPr>
          <a:xfrm>
            <a:off x="360218" y="8004905"/>
            <a:ext cx="4889315" cy="2209359"/>
          </a:xfrm>
          <a:prstGeom prst="rect">
            <a:avLst/>
          </a:prstGeom>
        </p:spPr>
      </p:pic>
    </p:spTree>
    <p:extLst>
      <p:ext uri="{BB962C8B-B14F-4D97-AF65-F5344CB8AC3E}">
        <p14:creationId xmlns:p14="http://schemas.microsoft.com/office/powerpoint/2010/main" val="714761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2"/>
          <a:srcRect/>
          <a:stretch>
            <a:fillRect/>
          </a:stretch>
        </p:blipFill>
        <p:spPr>
          <a:xfrm rot="-10800000">
            <a:off x="16951951" y="8950951"/>
            <a:ext cx="955049" cy="955049"/>
          </a:xfrm>
          <a:prstGeom prst="rect">
            <a:avLst/>
          </a:prstGeom>
        </p:spPr>
      </p:pic>
      <p:sp>
        <p:nvSpPr>
          <p:cNvPr id="3" name="Rectangle 2">
            <a:extLst>
              <a:ext uri="{FF2B5EF4-FFF2-40B4-BE49-F238E27FC236}">
                <a16:creationId xmlns:a16="http://schemas.microsoft.com/office/drawing/2014/main" id="{A64247B7-54C5-4BAE-A3C8-40BCC770E9EB}"/>
              </a:ext>
            </a:extLst>
          </p:cNvPr>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alibri"/>
                <a:ea typeface="+mn-ea"/>
                <a:cs typeface="+mn-cs"/>
              </a:rPr>
              <a:t> </a:t>
            </a:r>
          </a:p>
        </p:txBody>
      </p:sp>
      <p:sp>
        <p:nvSpPr>
          <p:cNvPr id="9" name="TextBox 10">
            <a:extLst>
              <a:ext uri="{FF2B5EF4-FFF2-40B4-BE49-F238E27FC236}">
                <a16:creationId xmlns:a16="http://schemas.microsoft.com/office/drawing/2014/main" id="{DB8A90AA-C9E2-43EB-B1A5-8B399626D78E}"/>
              </a:ext>
            </a:extLst>
          </p:cNvPr>
          <p:cNvSpPr txBox="1"/>
          <p:nvPr/>
        </p:nvSpPr>
        <p:spPr>
          <a:xfrm>
            <a:off x="794519" y="3136008"/>
            <a:ext cx="8750378" cy="4945841"/>
          </a:xfrm>
          <a:prstGeom prst="rect">
            <a:avLst/>
          </a:prstGeom>
          <a:noFill/>
        </p:spPr>
        <p:txBody>
          <a:bodyPr wrap="square" rtlCol="0">
            <a:spAutoFit/>
          </a:bodyPr>
          <a:lstStyle/>
          <a:p>
            <a:pPr marL="993775" lvl="0" indent="-444500">
              <a:lnSpc>
                <a:spcPct val="90000"/>
              </a:lnSpc>
              <a:spcAft>
                <a:spcPts val="600"/>
              </a:spcAft>
              <a:buFont typeface="Wingdings" pitchFamily="2" charset="2"/>
              <a:buChar char="v"/>
            </a:pPr>
            <a:r>
              <a:rPr lang="en-US" sz="3200" b="1">
                <a:solidFill>
                  <a:prstClr val="white"/>
                </a:solidFill>
                <a:latin typeface="Montserrat" pitchFamily="2" charset="77"/>
              </a:rPr>
              <a:t>No </a:t>
            </a:r>
            <a:r>
              <a:rPr lang="en-US" sz="3200" b="1" err="1">
                <a:solidFill>
                  <a:prstClr val="white"/>
                </a:solidFill>
                <a:latin typeface="Montserrat" pitchFamily="2" charset="77"/>
              </a:rPr>
              <a:t>satisfacer</a:t>
            </a:r>
            <a:r>
              <a:rPr lang="en-US" sz="3200" b="1">
                <a:solidFill>
                  <a:prstClr val="white"/>
                </a:solidFill>
                <a:latin typeface="Montserrat" pitchFamily="2" charset="77"/>
              </a:rPr>
              <a:t> las </a:t>
            </a:r>
            <a:r>
              <a:rPr lang="en-US" sz="3200" b="1" err="1">
                <a:solidFill>
                  <a:prstClr val="white"/>
                </a:solidFill>
                <a:latin typeface="Montserrat" pitchFamily="2" charset="77"/>
              </a:rPr>
              <a:t>necesidades</a:t>
            </a:r>
            <a:r>
              <a:rPr lang="en-US" sz="3200" b="1">
                <a:solidFill>
                  <a:prstClr val="white"/>
                </a:solidFill>
                <a:latin typeface="Montserrat" pitchFamily="2" charset="77"/>
              </a:rPr>
              <a:t> de las personas</a:t>
            </a:r>
          </a:p>
          <a:p>
            <a:pPr marL="993775" lvl="0" indent="-444500">
              <a:lnSpc>
                <a:spcPct val="90000"/>
              </a:lnSpc>
              <a:spcAft>
                <a:spcPts val="600"/>
              </a:spcAft>
              <a:buFont typeface="Wingdings" pitchFamily="2" charset="2"/>
              <a:buChar char="v"/>
            </a:pPr>
            <a:r>
              <a:rPr lang="en-US" sz="3200" b="1">
                <a:solidFill>
                  <a:prstClr val="white"/>
                </a:solidFill>
                <a:latin typeface="Montserrat" pitchFamily="2" charset="77"/>
              </a:rPr>
              <a:t> </a:t>
            </a:r>
            <a:r>
              <a:rPr lang="en-US" sz="3200" b="1" err="1">
                <a:solidFill>
                  <a:prstClr val="white"/>
                </a:solidFill>
                <a:latin typeface="Montserrat" pitchFamily="2" charset="77"/>
              </a:rPr>
              <a:t>Pérdida</a:t>
            </a:r>
            <a:r>
              <a:rPr lang="en-US" sz="3200" b="1">
                <a:solidFill>
                  <a:prstClr val="white"/>
                </a:solidFill>
                <a:latin typeface="Montserrat" pitchFamily="2" charset="77"/>
              </a:rPr>
              <a:t> de </a:t>
            </a:r>
            <a:r>
              <a:rPr lang="en-US" sz="3200" b="1" err="1">
                <a:solidFill>
                  <a:prstClr val="white"/>
                </a:solidFill>
                <a:latin typeface="Montserrat" pitchFamily="2" charset="77"/>
              </a:rPr>
              <a:t>tiempo</a:t>
            </a:r>
            <a:r>
              <a:rPr lang="en-US" sz="3200" b="1">
                <a:solidFill>
                  <a:prstClr val="white"/>
                </a:solidFill>
                <a:latin typeface="Montserrat" pitchFamily="2" charset="77"/>
              </a:rPr>
              <a:t> y </a:t>
            </a:r>
            <a:r>
              <a:rPr lang="en-US" sz="3200" b="1" err="1">
                <a:solidFill>
                  <a:prstClr val="white"/>
                </a:solidFill>
                <a:latin typeface="Montserrat" pitchFamily="2" charset="77"/>
              </a:rPr>
              <a:t>fondos</a:t>
            </a:r>
            <a:r>
              <a:rPr lang="en-US" sz="3200" b="1">
                <a:solidFill>
                  <a:prstClr val="white"/>
                </a:solidFill>
                <a:latin typeface="Montserrat" pitchFamily="2" charset="77"/>
              </a:rPr>
              <a:t> </a:t>
            </a:r>
          </a:p>
          <a:p>
            <a:pPr marL="993775" lvl="0" indent="-444500">
              <a:lnSpc>
                <a:spcPct val="90000"/>
              </a:lnSpc>
              <a:spcAft>
                <a:spcPts val="600"/>
              </a:spcAft>
              <a:buFont typeface="Wingdings" pitchFamily="2" charset="2"/>
              <a:buChar char="v"/>
            </a:pPr>
            <a:r>
              <a:rPr lang="en-US" sz="3200" b="1">
                <a:solidFill>
                  <a:prstClr val="white"/>
                </a:solidFill>
                <a:latin typeface="Montserrat" pitchFamily="2" charset="77"/>
              </a:rPr>
              <a:t> Causa </a:t>
            </a:r>
            <a:r>
              <a:rPr lang="en-US" sz="3200" b="1" err="1">
                <a:solidFill>
                  <a:prstClr val="white"/>
                </a:solidFill>
                <a:latin typeface="Montserrat" pitchFamily="2" charset="77"/>
              </a:rPr>
              <a:t>frustración</a:t>
            </a:r>
            <a:r>
              <a:rPr lang="en-US" sz="3200" b="1">
                <a:solidFill>
                  <a:prstClr val="white"/>
                </a:solidFill>
                <a:latin typeface="Montserrat" pitchFamily="2" charset="77"/>
              </a:rPr>
              <a:t> </a:t>
            </a:r>
            <a:r>
              <a:rPr lang="en-US" sz="3200" b="1" err="1">
                <a:solidFill>
                  <a:prstClr val="white"/>
                </a:solidFill>
                <a:latin typeface="Montserrat" pitchFamily="2" charset="77"/>
              </a:rPr>
              <a:t>en</a:t>
            </a:r>
            <a:r>
              <a:rPr lang="en-US" sz="3200" b="1">
                <a:solidFill>
                  <a:prstClr val="white"/>
                </a:solidFill>
                <a:latin typeface="Montserrat" pitchFamily="2" charset="77"/>
              </a:rPr>
              <a:t> la </a:t>
            </a:r>
            <a:r>
              <a:rPr lang="en-US" sz="3200" b="1" err="1">
                <a:solidFill>
                  <a:prstClr val="white"/>
                </a:solidFill>
                <a:latin typeface="Montserrat" pitchFamily="2" charset="77"/>
              </a:rPr>
              <a:t>comunidad</a:t>
            </a:r>
            <a:r>
              <a:rPr lang="en-US" sz="3200" b="1">
                <a:solidFill>
                  <a:prstClr val="white"/>
                </a:solidFill>
                <a:latin typeface="Montserrat" pitchFamily="2" charset="77"/>
              </a:rPr>
              <a:t>.</a:t>
            </a:r>
          </a:p>
          <a:p>
            <a:pPr marL="993775" lvl="0" indent="-444500">
              <a:lnSpc>
                <a:spcPct val="90000"/>
              </a:lnSpc>
              <a:spcAft>
                <a:spcPts val="600"/>
              </a:spcAft>
              <a:buFont typeface="Wingdings" pitchFamily="2" charset="2"/>
              <a:buChar char="v"/>
            </a:pPr>
            <a:r>
              <a:rPr lang="en-US" sz="3200" b="1">
                <a:solidFill>
                  <a:prstClr val="white"/>
                </a:solidFill>
                <a:latin typeface="Montserrat" pitchFamily="2" charset="77"/>
              </a:rPr>
              <a:t> </a:t>
            </a:r>
            <a:r>
              <a:rPr lang="en-US" sz="3200" b="1" err="1">
                <a:solidFill>
                  <a:prstClr val="white"/>
                </a:solidFill>
                <a:latin typeface="Montserrat" pitchFamily="2" charset="77"/>
              </a:rPr>
              <a:t>Daña</a:t>
            </a:r>
            <a:r>
              <a:rPr lang="en-US" sz="3200" b="1">
                <a:solidFill>
                  <a:prstClr val="white"/>
                </a:solidFill>
                <a:latin typeface="Montserrat" pitchFamily="2" charset="77"/>
              </a:rPr>
              <a:t> la </a:t>
            </a:r>
            <a:r>
              <a:rPr lang="en-US" sz="3200" b="1" err="1">
                <a:solidFill>
                  <a:prstClr val="white"/>
                </a:solidFill>
                <a:latin typeface="Montserrat" pitchFamily="2" charset="77"/>
              </a:rPr>
              <a:t>reputación</a:t>
            </a:r>
            <a:r>
              <a:rPr lang="en-US" sz="3200" b="1">
                <a:solidFill>
                  <a:prstClr val="white"/>
                </a:solidFill>
                <a:latin typeface="Montserrat" pitchFamily="2" charset="77"/>
              </a:rPr>
              <a:t> de la Sociedad Nacional.</a:t>
            </a:r>
          </a:p>
          <a:p>
            <a:pPr marL="993775" lvl="0" indent="-444500">
              <a:lnSpc>
                <a:spcPct val="90000"/>
              </a:lnSpc>
              <a:spcAft>
                <a:spcPts val="600"/>
              </a:spcAft>
              <a:buFont typeface="Wingdings" pitchFamily="2" charset="2"/>
              <a:buChar char="v"/>
            </a:pPr>
            <a:r>
              <a:rPr lang="en-US" sz="3200" b="1">
                <a:solidFill>
                  <a:prstClr val="white"/>
                </a:solidFill>
                <a:latin typeface="Montserrat" pitchFamily="2" charset="77"/>
              </a:rPr>
              <a:t>Pone </a:t>
            </a:r>
            <a:r>
              <a:rPr lang="en-US" sz="3200" b="1" err="1">
                <a:solidFill>
                  <a:prstClr val="white"/>
                </a:solidFill>
                <a:latin typeface="Montserrat" pitchFamily="2" charset="77"/>
              </a:rPr>
              <a:t>en</a:t>
            </a:r>
            <a:r>
              <a:rPr lang="en-US" sz="3200" b="1">
                <a:solidFill>
                  <a:prstClr val="white"/>
                </a:solidFill>
                <a:latin typeface="Montserrat" pitchFamily="2" charset="77"/>
              </a:rPr>
              <a:t> </a:t>
            </a:r>
            <a:r>
              <a:rPr lang="en-US" sz="3200" b="1" err="1">
                <a:solidFill>
                  <a:prstClr val="white"/>
                </a:solidFill>
                <a:latin typeface="Montserrat" pitchFamily="2" charset="77"/>
              </a:rPr>
              <a:t>peligro</a:t>
            </a:r>
            <a:r>
              <a:rPr lang="en-US" sz="3200" b="1">
                <a:solidFill>
                  <a:prstClr val="white"/>
                </a:solidFill>
                <a:latin typeface="Montserrat" pitchFamily="2" charset="77"/>
              </a:rPr>
              <a:t> el </a:t>
            </a:r>
            <a:r>
              <a:rPr lang="en-US" sz="3200" b="1" err="1">
                <a:solidFill>
                  <a:prstClr val="white"/>
                </a:solidFill>
                <a:latin typeface="Montserrat" pitchFamily="2" charset="77"/>
              </a:rPr>
              <a:t>acceso</a:t>
            </a:r>
            <a:r>
              <a:rPr lang="en-US" sz="3200" b="1">
                <a:solidFill>
                  <a:prstClr val="white"/>
                </a:solidFill>
                <a:latin typeface="Montserrat" pitchFamily="2" charset="77"/>
              </a:rPr>
              <a:t> </a:t>
            </a:r>
            <a:r>
              <a:rPr lang="en-US" sz="3200" b="1" err="1">
                <a:solidFill>
                  <a:prstClr val="white"/>
                </a:solidFill>
                <a:latin typeface="Montserrat" pitchFamily="2" charset="77"/>
              </a:rPr>
              <a:t>seguro</a:t>
            </a:r>
            <a:r>
              <a:rPr lang="en-US" sz="3200" b="1">
                <a:solidFill>
                  <a:prstClr val="white"/>
                </a:solidFill>
                <a:latin typeface="Montserrat" pitchFamily="2" charset="77"/>
              </a:rPr>
              <a:t> para </a:t>
            </a:r>
            <a:r>
              <a:rPr lang="en-US" sz="3200" b="1" err="1">
                <a:solidFill>
                  <a:prstClr val="white"/>
                </a:solidFill>
                <a:latin typeface="Montserrat" pitchFamily="2" charset="77"/>
              </a:rPr>
              <a:t>realizar</a:t>
            </a:r>
            <a:r>
              <a:rPr lang="en-US" sz="3200" b="1">
                <a:solidFill>
                  <a:prstClr val="white"/>
                </a:solidFill>
                <a:latin typeface="Montserrat" pitchFamily="2" charset="77"/>
              </a:rPr>
              <a:t> las </a:t>
            </a:r>
            <a:r>
              <a:rPr lang="en-US" sz="3200" b="1" err="1">
                <a:solidFill>
                  <a:prstClr val="white"/>
                </a:solidFill>
                <a:latin typeface="Montserrat" pitchFamily="2" charset="77"/>
              </a:rPr>
              <a:t>actividades</a:t>
            </a:r>
            <a:r>
              <a:rPr lang="en-US" sz="3200" b="1">
                <a:solidFill>
                  <a:prstClr val="white"/>
                </a:solidFill>
                <a:latin typeface="Montserrat" pitchFamily="2" charset="77"/>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5999" b="1" i="0" u="none" strike="noStrike" kern="1200" cap="none" spc="0" normalizeH="0" baseline="0" noProof="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endParaRPr>
          </a:p>
        </p:txBody>
      </p:sp>
      <p:sp>
        <p:nvSpPr>
          <p:cNvPr id="10" name="TextBox 10">
            <a:extLst>
              <a:ext uri="{FF2B5EF4-FFF2-40B4-BE49-F238E27FC236}">
                <a16:creationId xmlns:a16="http://schemas.microsoft.com/office/drawing/2014/main" id="{41575A47-C59D-4FD5-A0F0-2C71BD2261BA}"/>
              </a:ext>
            </a:extLst>
          </p:cNvPr>
          <p:cNvSpPr txBox="1"/>
          <p:nvPr/>
        </p:nvSpPr>
        <p:spPr>
          <a:xfrm>
            <a:off x="1231822" y="952500"/>
            <a:ext cx="8750378" cy="1588127"/>
          </a:xfrm>
          <a:prstGeom prst="rect">
            <a:avLst/>
          </a:prstGeom>
          <a:noFill/>
        </p:spPr>
        <p:txBody>
          <a:bodyPr wrap="square" rtlCol="0">
            <a:spAutoFit/>
          </a:bodyPr>
          <a:lstStyle/>
          <a:p>
            <a:pPr lvl="0">
              <a:lnSpc>
                <a:spcPct val="90000"/>
              </a:lnSpc>
              <a:spcBef>
                <a:spcPct val="0"/>
              </a:spcBef>
              <a:spcAft>
                <a:spcPts val="600"/>
              </a:spcAft>
            </a:pPr>
            <a:r>
              <a:rPr lang="es" sz="3600" b="1">
                <a:solidFill>
                  <a:schemeClr val="bg1"/>
                </a:solidFill>
                <a:latin typeface="Arial" charset="0"/>
                <a:cs typeface="ＭＳ Ｐゴシック" charset="0"/>
              </a:rPr>
              <a:t>¿Cuáles son los riesgos de no integrar CEA en las operaciones de respuesta a emergencias?</a:t>
            </a:r>
            <a:endParaRPr kumimoji="0" lang="en-US" sz="3600" b="1" u="none" strike="noStrike" kern="1200" cap="none" spc="0" normalizeH="0" baseline="0" noProof="0">
              <a:ln>
                <a:noFill/>
              </a:ln>
              <a:solidFill>
                <a:schemeClr val="bg1"/>
              </a:solidFill>
              <a:effectLst/>
              <a:uLnTx/>
              <a:uFillTx/>
              <a:latin typeface="Montserrat" pitchFamily="2" charset="77"/>
            </a:endParaRPr>
          </a:p>
        </p:txBody>
      </p:sp>
      <p:grpSp>
        <p:nvGrpSpPr>
          <p:cNvPr id="5" name="Group 4">
            <a:extLst>
              <a:ext uri="{FF2B5EF4-FFF2-40B4-BE49-F238E27FC236}">
                <a16:creationId xmlns:a16="http://schemas.microsoft.com/office/drawing/2014/main" id="{A94412F9-E7C8-B74C-93B4-90C10E68979A}"/>
              </a:ext>
            </a:extLst>
          </p:cNvPr>
          <p:cNvGrpSpPr/>
          <p:nvPr/>
        </p:nvGrpSpPr>
        <p:grpSpPr>
          <a:xfrm>
            <a:off x="10818845" y="825740"/>
            <a:ext cx="6798248" cy="8334750"/>
            <a:chOff x="10818845" y="825740"/>
            <a:chExt cx="6798248" cy="8334750"/>
          </a:xfrm>
        </p:grpSpPr>
        <p:pic>
          <p:nvPicPr>
            <p:cNvPr id="12" name="Picture 11">
              <a:extLst>
                <a:ext uri="{FF2B5EF4-FFF2-40B4-BE49-F238E27FC236}">
                  <a16:creationId xmlns:a16="http://schemas.microsoft.com/office/drawing/2014/main" id="{A7436DA1-04F0-B441-9D01-B7B64441DF9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4488"/>
            <a:stretch/>
          </p:blipFill>
          <p:spPr>
            <a:xfrm>
              <a:off x="10818845" y="825740"/>
              <a:ext cx="6400800" cy="5591842"/>
            </a:xfrm>
            <a:prstGeom prst="rect">
              <a:avLst/>
            </a:prstGeom>
          </p:spPr>
        </p:pic>
        <p:sp>
          <p:nvSpPr>
            <p:cNvPr id="4" name="TextBox 3">
              <a:extLst>
                <a:ext uri="{FF2B5EF4-FFF2-40B4-BE49-F238E27FC236}">
                  <a16:creationId xmlns:a16="http://schemas.microsoft.com/office/drawing/2014/main" id="{F492EC8D-6881-3A4A-9E41-CB5F3CB69028}"/>
                </a:ext>
              </a:extLst>
            </p:cNvPr>
            <p:cNvSpPr txBox="1"/>
            <p:nvPr/>
          </p:nvSpPr>
          <p:spPr>
            <a:xfrm>
              <a:off x="10822389" y="6667500"/>
              <a:ext cx="6794704" cy="2492990"/>
            </a:xfrm>
            <a:prstGeom prst="rect">
              <a:avLst/>
            </a:prstGeom>
            <a:noFill/>
          </p:spPr>
          <p:txBody>
            <a:bodyPr wrap="square" rtlCol="0">
              <a:spAutoFit/>
            </a:bodyPr>
            <a:lstStyle/>
            <a:p>
              <a:pPr algn="ctr"/>
              <a:r>
                <a:rPr lang="en-PA" sz="2800" b="1">
                  <a:solidFill>
                    <a:srgbClr val="FF0000"/>
                  </a:solidFill>
                  <a:latin typeface="Arial" charset="0"/>
                </a:rPr>
                <a:t>9 de cada 10 </a:t>
              </a:r>
            </a:p>
            <a:p>
              <a:pPr algn="ctr"/>
              <a:r>
                <a:rPr lang="en-PA" sz="2400" b="1">
                  <a:solidFill>
                    <a:schemeClr val="bg1"/>
                  </a:solidFill>
                  <a:latin typeface="Arial" charset="0"/>
                </a:rPr>
                <a:t>Sirios en Jordania han recibido asistencia</a:t>
              </a:r>
            </a:p>
            <a:p>
              <a:pPr algn="ctr"/>
              <a:endParaRPr lang="en-PA" sz="2800" b="1">
                <a:solidFill>
                  <a:schemeClr val="bg1"/>
                </a:solidFill>
                <a:latin typeface="Arial" charset="0"/>
              </a:endParaRPr>
            </a:p>
            <a:p>
              <a:pPr algn="ctr"/>
              <a:r>
                <a:rPr lang="en-PA" sz="2400" b="1">
                  <a:solidFill>
                    <a:schemeClr val="bg1"/>
                  </a:solidFill>
                  <a:latin typeface="Arial" charset="0"/>
                </a:rPr>
                <a:t>Pero sólo</a:t>
              </a:r>
            </a:p>
            <a:p>
              <a:pPr algn="ctr"/>
              <a:r>
                <a:rPr lang="en-PA" sz="2800" b="1">
                  <a:solidFill>
                    <a:srgbClr val="FF0000"/>
                  </a:solidFill>
                  <a:latin typeface="Arial" charset="0"/>
                </a:rPr>
                <a:t>3 de 10</a:t>
              </a:r>
            </a:p>
            <a:p>
              <a:pPr algn="ctr"/>
              <a:r>
                <a:rPr lang="en-US" sz="2400" b="1">
                  <a:solidFill>
                    <a:schemeClr val="bg1"/>
                  </a:solidFill>
                  <a:latin typeface="Arial" charset="0"/>
                </a:rPr>
                <a:t>D</a:t>
              </a:r>
              <a:r>
                <a:rPr lang="en-PA" sz="2400" b="1">
                  <a:solidFill>
                    <a:schemeClr val="bg1"/>
                  </a:solidFill>
                  <a:latin typeface="Arial" charset="0"/>
                </a:rPr>
                <a:t>icen que esa asistencia les ha sido útil</a:t>
              </a:r>
            </a:p>
          </p:txBody>
        </p:sp>
      </p:grpSp>
      <p:pic>
        <p:nvPicPr>
          <p:cNvPr id="11" name="Picture 10">
            <a:extLst>
              <a:ext uri="{FF2B5EF4-FFF2-40B4-BE49-F238E27FC236}">
                <a16:creationId xmlns:a16="http://schemas.microsoft.com/office/drawing/2014/main" id="{1441E6BD-35E7-4179-BB60-9563EA241ACB}"/>
              </a:ext>
            </a:extLst>
          </p:cNvPr>
          <p:cNvPicPr>
            <a:picLocks noChangeAspect="1"/>
          </p:cNvPicPr>
          <p:nvPr/>
        </p:nvPicPr>
        <p:blipFill>
          <a:blip r:embed="rId4"/>
          <a:srcRect/>
          <a:stretch>
            <a:fillRect/>
          </a:stretch>
        </p:blipFill>
        <p:spPr>
          <a:xfrm>
            <a:off x="360218" y="7721274"/>
            <a:ext cx="5516991" cy="2492990"/>
          </a:xfrm>
          <a:prstGeom prst="rect">
            <a:avLst/>
          </a:prstGeom>
        </p:spPr>
      </p:pic>
    </p:spTree>
    <p:extLst>
      <p:ext uri="{BB962C8B-B14F-4D97-AF65-F5344CB8AC3E}">
        <p14:creationId xmlns:p14="http://schemas.microsoft.com/office/powerpoint/2010/main" val="419269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2"/>
          <a:srcRect/>
          <a:stretch>
            <a:fillRect/>
          </a:stretch>
        </p:blipFill>
        <p:spPr>
          <a:xfrm rot="-10800000">
            <a:off x="16951951" y="8950951"/>
            <a:ext cx="955049" cy="955049"/>
          </a:xfrm>
          <a:prstGeom prst="rect">
            <a:avLst/>
          </a:prstGeom>
        </p:spPr>
      </p:pic>
      <p:sp>
        <p:nvSpPr>
          <p:cNvPr id="3" name="Rectangle 2">
            <a:extLst>
              <a:ext uri="{FF2B5EF4-FFF2-40B4-BE49-F238E27FC236}">
                <a16:creationId xmlns:a16="http://schemas.microsoft.com/office/drawing/2014/main" id="{A64247B7-54C5-4BAE-A3C8-40BCC770E9EB}"/>
              </a:ext>
            </a:extLst>
          </p:cNvPr>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alibri"/>
                <a:ea typeface="+mn-ea"/>
                <a:cs typeface="+mn-cs"/>
              </a:rPr>
              <a:t> </a:t>
            </a:r>
          </a:p>
        </p:txBody>
      </p:sp>
      <p:sp>
        <p:nvSpPr>
          <p:cNvPr id="9" name="TextBox 10">
            <a:extLst>
              <a:ext uri="{FF2B5EF4-FFF2-40B4-BE49-F238E27FC236}">
                <a16:creationId xmlns:a16="http://schemas.microsoft.com/office/drawing/2014/main" id="{DB8A90AA-C9E2-43EB-B1A5-8B399626D78E}"/>
              </a:ext>
            </a:extLst>
          </p:cNvPr>
          <p:cNvSpPr txBox="1"/>
          <p:nvPr/>
        </p:nvSpPr>
        <p:spPr>
          <a:xfrm>
            <a:off x="790975" y="2781300"/>
            <a:ext cx="15893281" cy="6429324"/>
          </a:xfrm>
          <a:prstGeom prst="rect">
            <a:avLst/>
          </a:prstGeom>
          <a:noFill/>
        </p:spPr>
        <p:txBody>
          <a:bodyPr wrap="square" rtlCol="0">
            <a:spAutoFit/>
          </a:bodyPr>
          <a:lstStyle/>
          <a:p>
            <a:pPr marL="993775" lvl="0" indent="-444500">
              <a:lnSpc>
                <a:spcPct val="90000"/>
              </a:lnSpc>
              <a:spcAft>
                <a:spcPts val="600"/>
              </a:spcAft>
              <a:buFont typeface="Wingdings" pitchFamily="2" charset="2"/>
              <a:buChar char="v"/>
            </a:pPr>
            <a:r>
              <a:rPr lang="en-US" sz="3200" b="1">
                <a:solidFill>
                  <a:prstClr val="white"/>
                </a:solidFill>
                <a:latin typeface="Montserrat" pitchFamily="2" charset="77"/>
              </a:rPr>
              <a:t>Para </a:t>
            </a:r>
            <a:r>
              <a:rPr lang="en-US" sz="3200" b="1" err="1">
                <a:solidFill>
                  <a:prstClr val="white"/>
                </a:solidFill>
                <a:latin typeface="Montserrat" pitchFamily="2" charset="77"/>
              </a:rPr>
              <a:t>comprender</a:t>
            </a:r>
            <a:r>
              <a:rPr lang="en-US" sz="3200" b="1">
                <a:solidFill>
                  <a:prstClr val="white"/>
                </a:solidFill>
                <a:latin typeface="Montserrat" pitchFamily="2" charset="77"/>
              </a:rPr>
              <a:t>:</a:t>
            </a:r>
          </a:p>
          <a:p>
            <a:pPr marL="1450975" lvl="1" indent="-444500">
              <a:lnSpc>
                <a:spcPct val="90000"/>
              </a:lnSpc>
              <a:spcAft>
                <a:spcPts val="600"/>
              </a:spcAft>
              <a:buFont typeface="Wingdings" pitchFamily="2" charset="2"/>
              <a:buChar char="v"/>
            </a:pPr>
            <a:r>
              <a:rPr lang="en-US" sz="3200" b="1">
                <a:solidFill>
                  <a:prstClr val="white"/>
                </a:solidFill>
                <a:latin typeface="Montserrat" pitchFamily="2" charset="77"/>
              </a:rPr>
              <a:t>las </a:t>
            </a:r>
            <a:r>
              <a:rPr lang="en-US" sz="3200" b="1" err="1">
                <a:solidFill>
                  <a:prstClr val="white"/>
                </a:solidFill>
                <a:latin typeface="Montserrat" pitchFamily="2" charset="77"/>
              </a:rPr>
              <a:t>necesidades</a:t>
            </a:r>
            <a:r>
              <a:rPr lang="en-US" sz="3200" b="1">
                <a:solidFill>
                  <a:prstClr val="white"/>
                </a:solidFill>
                <a:latin typeface="Montserrat" pitchFamily="2" charset="77"/>
              </a:rPr>
              <a:t> de las personas, </a:t>
            </a:r>
            <a:r>
              <a:rPr lang="en-US" sz="3200" b="1" err="1">
                <a:solidFill>
                  <a:prstClr val="white"/>
                </a:solidFill>
                <a:latin typeface="Montserrat" pitchFamily="2" charset="77"/>
              </a:rPr>
              <a:t>incluidas</a:t>
            </a:r>
            <a:r>
              <a:rPr lang="en-US" sz="3200" b="1">
                <a:solidFill>
                  <a:prstClr val="white"/>
                </a:solidFill>
                <a:latin typeface="Montserrat" pitchFamily="2" charset="77"/>
              </a:rPr>
              <a:t> las </a:t>
            </a:r>
            <a:r>
              <a:rPr lang="en-US" sz="3200" b="1" err="1">
                <a:solidFill>
                  <a:prstClr val="white"/>
                </a:solidFill>
                <a:latin typeface="Montserrat" pitchFamily="2" charset="77"/>
              </a:rPr>
              <a:t>necesidades</a:t>
            </a:r>
            <a:r>
              <a:rPr lang="en-US" sz="3200" b="1">
                <a:solidFill>
                  <a:prstClr val="white"/>
                </a:solidFill>
                <a:latin typeface="Montserrat" pitchFamily="2" charset="77"/>
              </a:rPr>
              <a:t> de </a:t>
            </a:r>
            <a:r>
              <a:rPr lang="en-US" sz="3200" b="1" err="1">
                <a:solidFill>
                  <a:prstClr val="white"/>
                </a:solidFill>
                <a:latin typeface="Montserrat" pitchFamily="2" charset="77"/>
              </a:rPr>
              <a:t>información</a:t>
            </a:r>
            <a:r>
              <a:rPr lang="en-US" sz="3200" b="1">
                <a:solidFill>
                  <a:prstClr val="white"/>
                </a:solidFill>
                <a:latin typeface="Montserrat" pitchFamily="2" charset="77"/>
              </a:rPr>
              <a:t>;</a:t>
            </a:r>
          </a:p>
          <a:p>
            <a:pPr marL="1450975" lvl="1" indent="-444500">
              <a:lnSpc>
                <a:spcPct val="90000"/>
              </a:lnSpc>
              <a:spcAft>
                <a:spcPts val="600"/>
              </a:spcAft>
              <a:buFont typeface="Wingdings" pitchFamily="2" charset="2"/>
              <a:buChar char="v"/>
            </a:pPr>
            <a:r>
              <a:rPr lang="en-US" sz="3200" b="1" err="1">
                <a:solidFill>
                  <a:prstClr val="white"/>
                </a:solidFill>
                <a:latin typeface="Montserrat" pitchFamily="2" charset="77"/>
              </a:rPr>
              <a:t>cuáles</a:t>
            </a:r>
            <a:r>
              <a:rPr lang="en-US" sz="3200" b="1">
                <a:solidFill>
                  <a:prstClr val="white"/>
                </a:solidFill>
                <a:latin typeface="Montserrat" pitchFamily="2" charset="77"/>
              </a:rPr>
              <a:t> son los </a:t>
            </a:r>
            <a:r>
              <a:rPr lang="en-US" sz="3200" b="1" err="1">
                <a:solidFill>
                  <a:prstClr val="white"/>
                </a:solidFill>
                <a:latin typeface="Montserrat" pitchFamily="2" charset="77"/>
              </a:rPr>
              <a:t>canales</a:t>
            </a:r>
            <a:r>
              <a:rPr lang="en-US" sz="3200" b="1">
                <a:solidFill>
                  <a:prstClr val="white"/>
                </a:solidFill>
                <a:latin typeface="Montserrat" pitchFamily="2" charset="77"/>
              </a:rPr>
              <a:t> de </a:t>
            </a:r>
            <a:r>
              <a:rPr lang="en-US" sz="3200" b="1" err="1">
                <a:solidFill>
                  <a:prstClr val="white"/>
                </a:solidFill>
                <a:latin typeface="Montserrat" pitchFamily="2" charset="77"/>
              </a:rPr>
              <a:t>comunicación</a:t>
            </a:r>
            <a:r>
              <a:rPr lang="en-US" sz="3200" b="1">
                <a:solidFill>
                  <a:prstClr val="white"/>
                </a:solidFill>
                <a:latin typeface="Montserrat" pitchFamily="2" charset="77"/>
              </a:rPr>
              <a:t> que </a:t>
            </a:r>
            <a:r>
              <a:rPr lang="en-US" sz="3200" b="1" err="1">
                <a:solidFill>
                  <a:prstClr val="white"/>
                </a:solidFill>
                <a:latin typeface="Montserrat" pitchFamily="2" charset="77"/>
              </a:rPr>
              <a:t>podemos</a:t>
            </a:r>
            <a:r>
              <a:rPr lang="en-US" sz="3200" b="1">
                <a:solidFill>
                  <a:prstClr val="white"/>
                </a:solidFill>
                <a:latin typeface="Montserrat" pitchFamily="2" charset="77"/>
              </a:rPr>
              <a:t> </a:t>
            </a:r>
            <a:r>
              <a:rPr lang="en-US" sz="3200" b="1" err="1">
                <a:solidFill>
                  <a:prstClr val="white"/>
                </a:solidFill>
                <a:latin typeface="Montserrat" pitchFamily="2" charset="77"/>
              </a:rPr>
              <a:t>usar</a:t>
            </a:r>
            <a:r>
              <a:rPr lang="en-US" sz="3200" b="1">
                <a:solidFill>
                  <a:prstClr val="white"/>
                </a:solidFill>
                <a:latin typeface="Montserrat" pitchFamily="2" charset="77"/>
              </a:rPr>
              <a:t>;</a:t>
            </a:r>
          </a:p>
          <a:p>
            <a:pPr marL="1450975" lvl="1" indent="-444500">
              <a:lnSpc>
                <a:spcPct val="90000"/>
              </a:lnSpc>
              <a:spcAft>
                <a:spcPts val="600"/>
              </a:spcAft>
              <a:buFont typeface="Wingdings" pitchFamily="2" charset="2"/>
              <a:buChar char="v"/>
            </a:pPr>
            <a:r>
              <a:rPr lang="en-US" sz="3200" b="1">
                <a:solidFill>
                  <a:prstClr val="white"/>
                </a:solidFill>
                <a:latin typeface="Montserrat" pitchFamily="2" charset="77"/>
              </a:rPr>
              <a:t>los </a:t>
            </a:r>
            <a:r>
              <a:rPr lang="en-US" sz="3200" b="1" err="1">
                <a:solidFill>
                  <a:prstClr val="white"/>
                </a:solidFill>
                <a:latin typeface="Montserrat" pitchFamily="2" charset="77"/>
              </a:rPr>
              <a:t>riesgos</a:t>
            </a:r>
            <a:r>
              <a:rPr lang="en-US" sz="3200" b="1">
                <a:solidFill>
                  <a:prstClr val="white"/>
                </a:solidFill>
                <a:latin typeface="Montserrat" pitchFamily="2" charset="77"/>
              </a:rPr>
              <a:t> y </a:t>
            </a:r>
            <a:r>
              <a:rPr lang="en-US" sz="3200" b="1" err="1">
                <a:solidFill>
                  <a:prstClr val="white"/>
                </a:solidFill>
                <a:latin typeface="Montserrat" pitchFamily="2" charset="77"/>
              </a:rPr>
              <a:t>obstáculos</a:t>
            </a:r>
            <a:r>
              <a:rPr lang="en-US" sz="3200" b="1">
                <a:solidFill>
                  <a:prstClr val="white"/>
                </a:solidFill>
                <a:latin typeface="Montserrat" pitchFamily="2" charset="77"/>
              </a:rPr>
              <a:t> para </a:t>
            </a:r>
            <a:r>
              <a:rPr lang="en-US" sz="3200" b="1" err="1">
                <a:solidFill>
                  <a:prstClr val="white"/>
                </a:solidFill>
                <a:latin typeface="Montserrat" pitchFamily="2" charset="77"/>
              </a:rPr>
              <a:t>implementar</a:t>
            </a:r>
            <a:r>
              <a:rPr lang="en-US" sz="3200" b="1">
                <a:solidFill>
                  <a:prstClr val="white"/>
                </a:solidFill>
                <a:latin typeface="Montserrat" pitchFamily="2" charset="77"/>
              </a:rPr>
              <a:t> </a:t>
            </a:r>
            <a:r>
              <a:rPr lang="en-US" sz="3200" b="1" err="1">
                <a:solidFill>
                  <a:prstClr val="white"/>
                </a:solidFill>
                <a:latin typeface="Montserrat" pitchFamily="2" charset="77"/>
              </a:rPr>
              <a:t>prácticas</a:t>
            </a:r>
            <a:r>
              <a:rPr lang="en-US" sz="3200" b="1">
                <a:solidFill>
                  <a:prstClr val="white"/>
                </a:solidFill>
                <a:latin typeface="Montserrat" pitchFamily="2" charset="77"/>
              </a:rPr>
              <a:t> </a:t>
            </a:r>
            <a:r>
              <a:rPr lang="en-US" sz="3200" b="1" err="1">
                <a:solidFill>
                  <a:prstClr val="white"/>
                </a:solidFill>
                <a:latin typeface="Montserrat" pitchFamily="2" charset="77"/>
              </a:rPr>
              <a:t>más</a:t>
            </a:r>
            <a:r>
              <a:rPr lang="en-US" sz="3200" b="1">
                <a:solidFill>
                  <a:prstClr val="white"/>
                </a:solidFill>
                <a:latin typeface="Montserrat" pitchFamily="2" charset="77"/>
              </a:rPr>
              <a:t> </a:t>
            </a:r>
            <a:r>
              <a:rPr lang="en-US" sz="3200" b="1" err="1">
                <a:solidFill>
                  <a:prstClr val="white"/>
                </a:solidFill>
                <a:latin typeface="Montserrat" pitchFamily="2" charset="77"/>
              </a:rPr>
              <a:t>seguras</a:t>
            </a:r>
            <a:r>
              <a:rPr lang="en-US" sz="3200" b="1">
                <a:solidFill>
                  <a:prstClr val="white"/>
                </a:solidFill>
                <a:latin typeface="Montserrat" pitchFamily="2" charset="77"/>
              </a:rPr>
              <a:t> [</a:t>
            </a:r>
            <a:r>
              <a:rPr lang="en-US" sz="3200" b="1" err="1">
                <a:solidFill>
                  <a:prstClr val="white"/>
                </a:solidFill>
                <a:latin typeface="Montserrat" pitchFamily="2" charset="77"/>
              </a:rPr>
              <a:t>epidemias</a:t>
            </a:r>
            <a:r>
              <a:rPr lang="en-US" sz="3200" b="1">
                <a:solidFill>
                  <a:prstClr val="white"/>
                </a:solidFill>
                <a:latin typeface="Montserrat" pitchFamily="2" charset="77"/>
              </a:rPr>
              <a:t>];</a:t>
            </a:r>
          </a:p>
          <a:p>
            <a:pPr marL="1450975" lvl="1" indent="-444500">
              <a:lnSpc>
                <a:spcPct val="90000"/>
              </a:lnSpc>
              <a:spcAft>
                <a:spcPts val="600"/>
              </a:spcAft>
              <a:buFont typeface="Wingdings" pitchFamily="2" charset="2"/>
              <a:buChar char="v"/>
            </a:pPr>
            <a:r>
              <a:rPr lang="en-US" sz="3200" b="1">
                <a:solidFill>
                  <a:prstClr val="white"/>
                </a:solidFill>
                <a:latin typeface="Montserrat" pitchFamily="2" charset="77"/>
              </a:rPr>
              <a:t>el </a:t>
            </a:r>
            <a:r>
              <a:rPr lang="en-US" sz="3200" b="1" err="1">
                <a:solidFill>
                  <a:prstClr val="white"/>
                </a:solidFill>
                <a:latin typeface="Montserrat" pitchFamily="2" charset="77"/>
              </a:rPr>
              <a:t>contexto</a:t>
            </a:r>
            <a:r>
              <a:rPr lang="en-US" sz="3200" b="1">
                <a:solidFill>
                  <a:prstClr val="white"/>
                </a:solidFill>
                <a:latin typeface="Montserrat" pitchFamily="2" charset="77"/>
              </a:rPr>
              <a:t> </a:t>
            </a:r>
            <a:r>
              <a:rPr lang="en-US" sz="3200" b="1" err="1">
                <a:solidFill>
                  <a:prstClr val="white"/>
                </a:solidFill>
                <a:latin typeface="Montserrat" pitchFamily="2" charset="77"/>
              </a:rPr>
              <a:t>en</a:t>
            </a:r>
            <a:r>
              <a:rPr lang="en-US" sz="3200" b="1">
                <a:solidFill>
                  <a:prstClr val="white"/>
                </a:solidFill>
                <a:latin typeface="Montserrat" pitchFamily="2" charset="77"/>
              </a:rPr>
              <a:t> el que </a:t>
            </a:r>
            <a:r>
              <a:rPr lang="en-US" sz="3200" b="1" err="1">
                <a:solidFill>
                  <a:prstClr val="white"/>
                </a:solidFill>
                <a:latin typeface="Montserrat" pitchFamily="2" charset="77"/>
              </a:rPr>
              <a:t>estamos</a:t>
            </a:r>
            <a:r>
              <a:rPr lang="en-US" sz="3200" b="1">
                <a:solidFill>
                  <a:prstClr val="white"/>
                </a:solidFill>
                <a:latin typeface="Montserrat" pitchFamily="2" charset="77"/>
              </a:rPr>
              <a:t> </a:t>
            </a:r>
            <a:r>
              <a:rPr lang="en-US" sz="3200" b="1" err="1">
                <a:solidFill>
                  <a:prstClr val="white"/>
                </a:solidFill>
                <a:latin typeface="Montserrat" pitchFamily="2" charset="77"/>
              </a:rPr>
              <a:t>trabajando</a:t>
            </a:r>
            <a:r>
              <a:rPr lang="en-US" sz="3200" b="1">
                <a:solidFill>
                  <a:prstClr val="white"/>
                </a:solidFill>
                <a:latin typeface="Montserrat" pitchFamily="2" charset="77"/>
              </a:rPr>
              <a:t> y el </a:t>
            </a:r>
            <a:r>
              <a:rPr lang="en-US" sz="3200" b="1" err="1">
                <a:solidFill>
                  <a:prstClr val="white"/>
                </a:solidFill>
                <a:latin typeface="Montserrat" pitchFamily="2" charset="77"/>
              </a:rPr>
              <a:t>efecto</a:t>
            </a:r>
            <a:r>
              <a:rPr lang="en-US" sz="3200" b="1">
                <a:solidFill>
                  <a:prstClr val="white"/>
                </a:solidFill>
                <a:latin typeface="Montserrat" pitchFamily="2" charset="77"/>
              </a:rPr>
              <a:t> que </a:t>
            </a:r>
            <a:r>
              <a:rPr lang="en-US" sz="3200" b="1" err="1">
                <a:solidFill>
                  <a:prstClr val="white"/>
                </a:solidFill>
                <a:latin typeface="Montserrat" pitchFamily="2" charset="77"/>
              </a:rPr>
              <a:t>este</a:t>
            </a:r>
            <a:r>
              <a:rPr lang="en-US" sz="3200" b="1">
                <a:solidFill>
                  <a:prstClr val="white"/>
                </a:solidFill>
                <a:latin typeface="Montserrat" pitchFamily="2" charset="77"/>
              </a:rPr>
              <a:t> </a:t>
            </a:r>
            <a:r>
              <a:rPr lang="en-US" sz="3200" b="1" err="1">
                <a:solidFill>
                  <a:prstClr val="white"/>
                </a:solidFill>
                <a:latin typeface="Montserrat" pitchFamily="2" charset="77"/>
              </a:rPr>
              <a:t>tiene</a:t>
            </a:r>
            <a:r>
              <a:rPr lang="en-US" sz="3200" b="1">
                <a:solidFill>
                  <a:prstClr val="white"/>
                </a:solidFill>
                <a:latin typeface="Montserrat" pitchFamily="2" charset="77"/>
              </a:rPr>
              <a:t> </a:t>
            </a:r>
            <a:r>
              <a:rPr lang="en-US" sz="3200" b="1" err="1">
                <a:solidFill>
                  <a:prstClr val="white"/>
                </a:solidFill>
                <a:latin typeface="Montserrat" pitchFamily="2" charset="77"/>
              </a:rPr>
              <a:t>sobre</a:t>
            </a:r>
            <a:r>
              <a:rPr lang="en-US" sz="3200" b="1">
                <a:solidFill>
                  <a:prstClr val="white"/>
                </a:solidFill>
                <a:latin typeface="Montserrat" pitchFamily="2" charset="77"/>
              </a:rPr>
              <a:t> la </a:t>
            </a:r>
            <a:r>
              <a:rPr lang="en-US" sz="3200" b="1" err="1">
                <a:solidFill>
                  <a:prstClr val="white"/>
                </a:solidFill>
                <a:latin typeface="Montserrat" pitchFamily="2" charset="77"/>
              </a:rPr>
              <a:t>participación</a:t>
            </a:r>
            <a:r>
              <a:rPr lang="en-US" sz="3200" b="1">
                <a:solidFill>
                  <a:prstClr val="white"/>
                </a:solidFill>
                <a:latin typeface="Montserrat" pitchFamily="2" charset="77"/>
              </a:rPr>
              <a:t> de las personas [</a:t>
            </a:r>
            <a:r>
              <a:rPr lang="en-US" sz="3200" b="1" err="1">
                <a:solidFill>
                  <a:prstClr val="white"/>
                </a:solidFill>
                <a:latin typeface="Montserrat" pitchFamily="2" charset="77"/>
              </a:rPr>
              <a:t>en</a:t>
            </a:r>
            <a:r>
              <a:rPr lang="en-US" sz="3200" b="1">
                <a:solidFill>
                  <a:prstClr val="white"/>
                </a:solidFill>
                <a:latin typeface="Montserrat" pitchFamily="2" charset="77"/>
              </a:rPr>
              <a:t> los </a:t>
            </a:r>
            <a:r>
              <a:rPr lang="en-US" sz="3200" b="1" err="1">
                <a:solidFill>
                  <a:prstClr val="white"/>
                </a:solidFill>
                <a:latin typeface="Montserrat" pitchFamily="2" charset="77"/>
              </a:rPr>
              <a:t>conflictos</a:t>
            </a:r>
            <a:r>
              <a:rPr lang="en-US" sz="3200" b="1">
                <a:solidFill>
                  <a:prstClr val="white"/>
                </a:solidFill>
                <a:latin typeface="Montserrat" pitchFamily="2" charset="77"/>
              </a:rPr>
              <a:t> </a:t>
            </a:r>
            <a:r>
              <a:rPr lang="en-US" sz="3200" b="1" err="1">
                <a:solidFill>
                  <a:prstClr val="white"/>
                </a:solidFill>
                <a:latin typeface="Montserrat" pitchFamily="2" charset="77"/>
              </a:rPr>
              <a:t>en</a:t>
            </a:r>
            <a:r>
              <a:rPr lang="en-US" sz="3200" b="1">
                <a:solidFill>
                  <a:prstClr val="white"/>
                </a:solidFill>
                <a:latin typeface="Montserrat" pitchFamily="2" charset="77"/>
              </a:rPr>
              <a:t> los que la </a:t>
            </a:r>
            <a:r>
              <a:rPr lang="en-US" sz="3200" b="1" err="1">
                <a:solidFill>
                  <a:prstClr val="white"/>
                </a:solidFill>
                <a:latin typeface="Montserrat" pitchFamily="2" charset="77"/>
              </a:rPr>
              <a:t>información</a:t>
            </a:r>
            <a:r>
              <a:rPr lang="en-US" sz="3200" b="1">
                <a:solidFill>
                  <a:prstClr val="white"/>
                </a:solidFill>
                <a:latin typeface="Montserrat" pitchFamily="2" charset="77"/>
              </a:rPr>
              <a:t> </a:t>
            </a:r>
            <a:r>
              <a:rPr lang="en-US" sz="3200" b="1" err="1">
                <a:solidFill>
                  <a:prstClr val="white"/>
                </a:solidFill>
                <a:latin typeface="Montserrat" pitchFamily="2" charset="77"/>
              </a:rPr>
              <a:t>puede</a:t>
            </a:r>
            <a:r>
              <a:rPr lang="en-US" sz="3200" b="1">
                <a:solidFill>
                  <a:prstClr val="white"/>
                </a:solidFill>
                <a:latin typeface="Montserrat" pitchFamily="2" charset="77"/>
              </a:rPr>
              <a:t> </a:t>
            </a:r>
            <a:r>
              <a:rPr lang="en-US" sz="3200" b="1" err="1">
                <a:solidFill>
                  <a:prstClr val="white"/>
                </a:solidFill>
                <a:latin typeface="Montserrat" pitchFamily="2" charset="77"/>
              </a:rPr>
              <a:t>estar</a:t>
            </a:r>
            <a:r>
              <a:rPr lang="en-US" sz="3200" b="1">
                <a:solidFill>
                  <a:prstClr val="white"/>
                </a:solidFill>
                <a:latin typeface="Montserrat" pitchFamily="2" charset="77"/>
              </a:rPr>
              <a:t> </a:t>
            </a:r>
            <a:r>
              <a:rPr lang="en-US" sz="3200" b="1" err="1">
                <a:solidFill>
                  <a:prstClr val="white"/>
                </a:solidFill>
                <a:latin typeface="Montserrat" pitchFamily="2" charset="77"/>
              </a:rPr>
              <a:t>politizada</a:t>
            </a:r>
            <a:r>
              <a:rPr lang="en-US" sz="3200" b="1">
                <a:solidFill>
                  <a:prstClr val="white"/>
                </a:solidFill>
                <a:latin typeface="Montserrat" pitchFamily="2" charset="77"/>
              </a:rPr>
              <a:t>];</a:t>
            </a:r>
          </a:p>
          <a:p>
            <a:pPr marL="1450975" lvl="1" indent="-444500">
              <a:lnSpc>
                <a:spcPct val="90000"/>
              </a:lnSpc>
              <a:spcAft>
                <a:spcPts val="600"/>
              </a:spcAft>
              <a:buFont typeface="Wingdings" pitchFamily="2" charset="2"/>
              <a:buChar char="v"/>
            </a:pPr>
            <a:r>
              <a:rPr lang="en-US" sz="3200" b="1">
                <a:solidFill>
                  <a:prstClr val="white"/>
                </a:solidFill>
                <a:latin typeface="Montserrat" pitchFamily="2" charset="77"/>
              </a:rPr>
              <a:t>Y </a:t>
            </a:r>
            <a:r>
              <a:rPr lang="en-US" sz="3200" b="1" err="1">
                <a:solidFill>
                  <a:prstClr val="white"/>
                </a:solidFill>
                <a:latin typeface="Montserrat" pitchFamily="2" charset="77"/>
              </a:rPr>
              <a:t>asegurar</a:t>
            </a:r>
            <a:r>
              <a:rPr lang="en-US" sz="3200" b="1">
                <a:solidFill>
                  <a:prstClr val="white"/>
                </a:solidFill>
                <a:latin typeface="Montserrat" pitchFamily="2" charset="77"/>
              </a:rPr>
              <a:t> </a:t>
            </a:r>
          </a:p>
          <a:p>
            <a:pPr marL="1908175" lvl="2" indent="-444500">
              <a:lnSpc>
                <a:spcPct val="90000"/>
              </a:lnSpc>
              <a:spcAft>
                <a:spcPts val="600"/>
              </a:spcAft>
              <a:buFont typeface="Wingdings" pitchFamily="2" charset="2"/>
              <a:buChar char="v"/>
            </a:pPr>
            <a:r>
              <a:rPr lang="en-US" sz="3200" b="1">
                <a:solidFill>
                  <a:prstClr val="white"/>
                </a:solidFill>
                <a:latin typeface="Montserrat" pitchFamily="2" charset="77"/>
              </a:rPr>
              <a:t>que el </a:t>
            </a:r>
            <a:r>
              <a:rPr lang="en-US" sz="3200" b="1" err="1">
                <a:solidFill>
                  <a:prstClr val="white"/>
                </a:solidFill>
                <a:latin typeface="Montserrat" pitchFamily="2" charset="77"/>
              </a:rPr>
              <a:t>proceso</a:t>
            </a:r>
            <a:r>
              <a:rPr lang="en-US" sz="3200" b="1">
                <a:solidFill>
                  <a:prstClr val="white"/>
                </a:solidFill>
                <a:latin typeface="Montserrat" pitchFamily="2" charset="77"/>
              </a:rPr>
              <a:t> del </a:t>
            </a:r>
            <a:r>
              <a:rPr lang="en-US" sz="3200" b="1" err="1">
                <a:solidFill>
                  <a:prstClr val="white"/>
                </a:solidFill>
                <a:latin typeface="Montserrat" pitchFamily="2" charset="77"/>
              </a:rPr>
              <a:t>análisis</a:t>
            </a:r>
            <a:r>
              <a:rPr lang="en-US" sz="3200" b="1">
                <a:solidFill>
                  <a:prstClr val="white"/>
                </a:solidFill>
                <a:latin typeface="Montserrat" pitchFamily="2" charset="77"/>
              </a:rPr>
              <a:t> sea </a:t>
            </a:r>
            <a:r>
              <a:rPr lang="en-US" sz="3200" b="1" err="1">
                <a:solidFill>
                  <a:prstClr val="white"/>
                </a:solidFill>
                <a:latin typeface="Montserrat" pitchFamily="2" charset="77"/>
              </a:rPr>
              <a:t>participativo</a:t>
            </a:r>
            <a:r>
              <a:rPr lang="en-US" sz="3200" b="1">
                <a:solidFill>
                  <a:prstClr val="white"/>
                </a:solidFill>
                <a:latin typeface="Montserrat" pitchFamily="2" charset="77"/>
              </a:rPr>
              <a:t> y </a:t>
            </a:r>
            <a:r>
              <a:rPr lang="en-US" sz="3200" b="1" err="1">
                <a:solidFill>
                  <a:prstClr val="white"/>
                </a:solidFill>
                <a:latin typeface="Montserrat" pitchFamily="2" charset="77"/>
              </a:rPr>
              <a:t>transparente</a:t>
            </a:r>
            <a:r>
              <a:rPr lang="en-US" sz="3200" b="1">
                <a:solidFill>
                  <a:prstClr val="white"/>
                </a:solidFill>
                <a:latin typeface="Montserrat" pitchFamily="2" charset="77"/>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5999" b="1" i="0" u="none" strike="noStrike" kern="1200" cap="none" spc="0" normalizeH="0" baseline="0" noProof="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endParaRPr>
          </a:p>
        </p:txBody>
      </p:sp>
      <p:sp>
        <p:nvSpPr>
          <p:cNvPr id="10" name="TextBox 10">
            <a:extLst>
              <a:ext uri="{FF2B5EF4-FFF2-40B4-BE49-F238E27FC236}">
                <a16:creationId xmlns:a16="http://schemas.microsoft.com/office/drawing/2014/main" id="{41575A47-C59D-4FD5-A0F0-2C71BD2261BA}"/>
              </a:ext>
            </a:extLst>
          </p:cNvPr>
          <p:cNvSpPr txBox="1"/>
          <p:nvPr/>
        </p:nvSpPr>
        <p:spPr>
          <a:xfrm>
            <a:off x="1231822" y="952500"/>
            <a:ext cx="15455978" cy="1089529"/>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s" sz="3600" b="1" i="0" u="none" strike="noStrike" kern="1200" cap="none" spc="0" normalizeH="0" baseline="0" noProof="0">
                <a:ln>
                  <a:noFill/>
                </a:ln>
                <a:solidFill>
                  <a:prstClr val="white"/>
                </a:solidFill>
                <a:effectLst/>
                <a:uLnTx/>
                <a:uFillTx/>
                <a:latin typeface="Arial" charset="0"/>
                <a:ea typeface="+mn-ea"/>
                <a:cs typeface="ＭＳ Ｐゴシック" charset="0"/>
              </a:rPr>
              <a:t>Para que no ocurra esto debemos integrar la participación comunitaria en los análisis de emergencia</a:t>
            </a:r>
            <a:endParaRPr kumimoji="0" lang="en-US" sz="3600" b="1" i="0" u="none" strike="noStrike" kern="1200" cap="none" spc="0" normalizeH="0" baseline="0" noProof="0">
              <a:ln>
                <a:noFill/>
              </a:ln>
              <a:solidFill>
                <a:prstClr val="white"/>
              </a:solidFill>
              <a:effectLst/>
              <a:uLnTx/>
              <a:uFillTx/>
              <a:latin typeface="Montserrat" pitchFamily="2" charset="77"/>
              <a:ea typeface="+mn-ea"/>
              <a:cs typeface="+mn-cs"/>
            </a:endParaRPr>
          </a:p>
        </p:txBody>
      </p:sp>
      <p:pic>
        <p:nvPicPr>
          <p:cNvPr id="7" name="Picture 10">
            <a:extLst>
              <a:ext uri="{FF2B5EF4-FFF2-40B4-BE49-F238E27FC236}">
                <a16:creationId xmlns:a16="http://schemas.microsoft.com/office/drawing/2014/main" id="{F8CBF5AF-B112-46E9-B07E-2D83D6F2CE0A}"/>
              </a:ext>
            </a:extLst>
          </p:cNvPr>
          <p:cNvPicPr>
            <a:picLocks noChangeAspect="1"/>
          </p:cNvPicPr>
          <p:nvPr/>
        </p:nvPicPr>
        <p:blipFill>
          <a:blip r:embed="rId3"/>
          <a:srcRect/>
          <a:stretch>
            <a:fillRect/>
          </a:stretch>
        </p:blipFill>
        <p:spPr>
          <a:xfrm>
            <a:off x="0" y="8917308"/>
            <a:ext cx="3639109" cy="1644422"/>
          </a:xfrm>
          <a:prstGeom prst="rect">
            <a:avLst/>
          </a:prstGeom>
        </p:spPr>
      </p:pic>
    </p:spTree>
    <p:extLst>
      <p:ext uri="{BB962C8B-B14F-4D97-AF65-F5344CB8AC3E}">
        <p14:creationId xmlns:p14="http://schemas.microsoft.com/office/powerpoint/2010/main" val="3667217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2"/>
          <a:srcRect/>
          <a:stretch>
            <a:fillRect/>
          </a:stretch>
        </p:blipFill>
        <p:spPr>
          <a:xfrm rot="-10800000">
            <a:off x="16951951" y="8950951"/>
            <a:ext cx="955049" cy="955049"/>
          </a:xfrm>
          <a:prstGeom prst="rect">
            <a:avLst/>
          </a:prstGeom>
        </p:spPr>
      </p:pic>
      <p:sp>
        <p:nvSpPr>
          <p:cNvPr id="3" name="Rectangle 2">
            <a:extLst>
              <a:ext uri="{FF2B5EF4-FFF2-40B4-BE49-F238E27FC236}">
                <a16:creationId xmlns:a16="http://schemas.microsoft.com/office/drawing/2014/main" id="{A64247B7-54C5-4BAE-A3C8-40BCC770E9EB}"/>
              </a:ext>
            </a:extLst>
          </p:cNvPr>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alibri"/>
                <a:ea typeface="+mn-ea"/>
                <a:cs typeface="+mn-cs"/>
              </a:rPr>
              <a:t> </a:t>
            </a:r>
          </a:p>
        </p:txBody>
      </p:sp>
      <p:sp>
        <p:nvSpPr>
          <p:cNvPr id="9" name="TextBox 10">
            <a:extLst>
              <a:ext uri="{FF2B5EF4-FFF2-40B4-BE49-F238E27FC236}">
                <a16:creationId xmlns:a16="http://schemas.microsoft.com/office/drawing/2014/main" id="{DB8A90AA-C9E2-43EB-B1A5-8B399626D78E}"/>
              </a:ext>
            </a:extLst>
          </p:cNvPr>
          <p:cNvSpPr txBox="1"/>
          <p:nvPr/>
        </p:nvSpPr>
        <p:spPr>
          <a:xfrm>
            <a:off x="7543800" y="2781300"/>
            <a:ext cx="10210800" cy="6872522"/>
          </a:xfrm>
          <a:prstGeom prst="rect">
            <a:avLst/>
          </a:prstGeom>
          <a:noFill/>
        </p:spPr>
        <p:txBody>
          <a:bodyPr wrap="square" rtlCol="0">
            <a:spAutoFit/>
          </a:bodyPr>
          <a:lstStyle/>
          <a:p>
            <a:pPr marL="993775" lvl="0" indent="-444500">
              <a:lnSpc>
                <a:spcPct val="90000"/>
              </a:lnSpc>
              <a:spcAft>
                <a:spcPts val="600"/>
              </a:spcAft>
              <a:buFont typeface="Wingdings" pitchFamily="2" charset="2"/>
              <a:buChar char="v"/>
            </a:pPr>
            <a:r>
              <a:rPr lang="en-US" sz="3200" b="1">
                <a:solidFill>
                  <a:prstClr val="white"/>
                </a:solidFill>
                <a:latin typeface="Montserrat" pitchFamily="2" charset="77"/>
              </a:rPr>
              <a:t>La </a:t>
            </a:r>
            <a:r>
              <a:rPr lang="en-US" sz="3200" b="1" err="1">
                <a:solidFill>
                  <a:prstClr val="white"/>
                </a:solidFill>
                <a:latin typeface="Montserrat" pitchFamily="2" charset="77"/>
              </a:rPr>
              <a:t>información</a:t>
            </a:r>
            <a:r>
              <a:rPr lang="en-US" sz="3200" b="1">
                <a:solidFill>
                  <a:prstClr val="white"/>
                </a:solidFill>
                <a:latin typeface="Montserrat" pitchFamily="2" charset="77"/>
              </a:rPr>
              <a:t> </a:t>
            </a:r>
            <a:r>
              <a:rPr lang="en-US" sz="3200" b="1" err="1">
                <a:solidFill>
                  <a:prstClr val="white"/>
                </a:solidFill>
                <a:latin typeface="Montserrat" pitchFamily="2" charset="77"/>
              </a:rPr>
              <a:t>puede</a:t>
            </a:r>
            <a:r>
              <a:rPr lang="en-US" sz="3200" b="1">
                <a:solidFill>
                  <a:prstClr val="white"/>
                </a:solidFill>
                <a:latin typeface="Montserrat" pitchFamily="2" charset="77"/>
              </a:rPr>
              <a:t> </a:t>
            </a:r>
            <a:r>
              <a:rPr lang="en-US" sz="3200" b="1" err="1">
                <a:solidFill>
                  <a:prstClr val="white"/>
                </a:solidFill>
                <a:latin typeface="Montserrat" pitchFamily="2" charset="77"/>
              </a:rPr>
              <a:t>llegar</a:t>
            </a:r>
            <a:r>
              <a:rPr lang="en-US" sz="3200" b="1">
                <a:solidFill>
                  <a:prstClr val="white"/>
                </a:solidFill>
                <a:latin typeface="Montserrat" pitchFamily="2" charset="77"/>
              </a:rPr>
              <a:t> a ser la </a:t>
            </a:r>
            <a:r>
              <a:rPr lang="en-US" sz="3200" b="1" err="1">
                <a:solidFill>
                  <a:prstClr val="white"/>
                </a:solidFill>
                <a:latin typeface="Montserrat" pitchFamily="2" charset="77"/>
              </a:rPr>
              <a:t>única</a:t>
            </a:r>
            <a:r>
              <a:rPr lang="en-US" sz="3200" b="1">
                <a:solidFill>
                  <a:prstClr val="white"/>
                </a:solidFill>
                <a:latin typeface="Montserrat" pitchFamily="2" charset="77"/>
              </a:rPr>
              <a:t> </a:t>
            </a:r>
            <a:r>
              <a:rPr lang="en-US" sz="3200" b="1" err="1">
                <a:solidFill>
                  <a:prstClr val="white"/>
                </a:solidFill>
                <a:latin typeface="Montserrat" pitchFamily="2" charset="77"/>
              </a:rPr>
              <a:t>asistencia</a:t>
            </a:r>
            <a:r>
              <a:rPr lang="en-US" sz="3200" b="1">
                <a:solidFill>
                  <a:prstClr val="white"/>
                </a:solidFill>
                <a:latin typeface="Montserrat" pitchFamily="2" charset="77"/>
              </a:rPr>
              <a:t> que </a:t>
            </a:r>
            <a:r>
              <a:rPr lang="en-US" sz="3200" b="1" err="1">
                <a:solidFill>
                  <a:prstClr val="white"/>
                </a:solidFill>
                <a:latin typeface="Montserrat" pitchFamily="2" charset="77"/>
              </a:rPr>
              <a:t>algunas</a:t>
            </a:r>
            <a:r>
              <a:rPr lang="en-US" sz="3200" b="1">
                <a:solidFill>
                  <a:prstClr val="white"/>
                </a:solidFill>
                <a:latin typeface="Montserrat" pitchFamily="2" charset="77"/>
              </a:rPr>
              <a:t> personas </a:t>
            </a:r>
            <a:r>
              <a:rPr lang="en-US" sz="3200" b="1" err="1">
                <a:solidFill>
                  <a:prstClr val="white"/>
                </a:solidFill>
                <a:latin typeface="Montserrat" pitchFamily="2" charset="77"/>
              </a:rPr>
              <a:t>reciban</a:t>
            </a:r>
            <a:r>
              <a:rPr lang="en-US" sz="3200" b="1">
                <a:solidFill>
                  <a:prstClr val="white"/>
                </a:solidFill>
                <a:latin typeface="Montserrat" pitchFamily="2" charset="77"/>
              </a:rPr>
              <a:t> de </a:t>
            </a:r>
            <a:r>
              <a:rPr lang="en-US" sz="3200" b="1" err="1">
                <a:solidFill>
                  <a:prstClr val="white"/>
                </a:solidFill>
                <a:latin typeface="Montserrat" pitchFamily="2" charset="77"/>
              </a:rPr>
              <a:t>nosotros</a:t>
            </a:r>
            <a:r>
              <a:rPr lang="en-US" sz="3200" b="1">
                <a:solidFill>
                  <a:prstClr val="white"/>
                </a:solidFill>
                <a:latin typeface="Montserrat" pitchFamily="2" charset="77"/>
              </a:rPr>
              <a:t>.</a:t>
            </a:r>
          </a:p>
          <a:p>
            <a:pPr marL="993775" lvl="0" indent="-444500">
              <a:lnSpc>
                <a:spcPct val="90000"/>
              </a:lnSpc>
              <a:spcAft>
                <a:spcPts val="600"/>
              </a:spcAft>
              <a:buFont typeface="Wingdings" pitchFamily="2" charset="2"/>
              <a:buChar char="v"/>
            </a:pPr>
            <a:r>
              <a:rPr lang="en-US" sz="3200" b="1">
                <a:solidFill>
                  <a:prstClr val="white"/>
                </a:solidFill>
                <a:latin typeface="Montserrat" pitchFamily="2" charset="77"/>
              </a:rPr>
              <a:t>Se </a:t>
            </a:r>
            <a:r>
              <a:rPr lang="en-US" sz="3200" b="1" err="1">
                <a:solidFill>
                  <a:prstClr val="white"/>
                </a:solidFill>
                <a:latin typeface="Montserrat" pitchFamily="2" charset="77"/>
              </a:rPr>
              <a:t>puede</a:t>
            </a:r>
            <a:r>
              <a:rPr lang="en-US" sz="3200" b="1">
                <a:solidFill>
                  <a:prstClr val="white"/>
                </a:solidFill>
                <a:latin typeface="Montserrat" pitchFamily="2" charset="77"/>
              </a:rPr>
              <a:t> </a:t>
            </a:r>
            <a:r>
              <a:rPr lang="en-US" sz="3200" b="1" err="1">
                <a:solidFill>
                  <a:prstClr val="white"/>
                </a:solidFill>
                <a:latin typeface="Montserrat" pitchFamily="2" charset="77"/>
              </a:rPr>
              <a:t>proporcionar</a:t>
            </a:r>
            <a:r>
              <a:rPr lang="en-US" sz="3200" b="1">
                <a:solidFill>
                  <a:prstClr val="white"/>
                </a:solidFill>
                <a:latin typeface="Montserrat" pitchFamily="2" charset="77"/>
              </a:rPr>
              <a:t> </a:t>
            </a:r>
            <a:r>
              <a:rPr lang="en-US" sz="3200" b="1" err="1">
                <a:solidFill>
                  <a:prstClr val="white"/>
                </a:solidFill>
                <a:latin typeface="Montserrat" pitchFamily="2" charset="77"/>
              </a:rPr>
              <a:t>durante</a:t>
            </a:r>
            <a:r>
              <a:rPr lang="en-US" sz="3200" b="1">
                <a:solidFill>
                  <a:prstClr val="white"/>
                </a:solidFill>
                <a:latin typeface="Montserrat" pitchFamily="2" charset="77"/>
              </a:rPr>
              <a:t> la </a:t>
            </a:r>
            <a:r>
              <a:rPr lang="en-US" sz="3200" b="1" err="1">
                <a:solidFill>
                  <a:prstClr val="white"/>
                </a:solidFill>
                <a:latin typeface="Montserrat" pitchFamily="2" charset="77"/>
              </a:rPr>
              <a:t>fase</a:t>
            </a:r>
            <a:r>
              <a:rPr lang="en-US" sz="3200" b="1">
                <a:solidFill>
                  <a:prstClr val="white"/>
                </a:solidFill>
                <a:latin typeface="Montserrat" pitchFamily="2" charset="77"/>
              </a:rPr>
              <a:t> de </a:t>
            </a:r>
            <a:r>
              <a:rPr lang="en-US" sz="3200" b="1" err="1">
                <a:solidFill>
                  <a:prstClr val="white"/>
                </a:solidFill>
                <a:latin typeface="Montserrat" pitchFamily="2" charset="77"/>
              </a:rPr>
              <a:t>análisis</a:t>
            </a:r>
            <a:r>
              <a:rPr lang="en-US" sz="3200" b="1">
                <a:solidFill>
                  <a:prstClr val="white"/>
                </a:solidFill>
                <a:latin typeface="Montserrat" pitchFamily="2" charset="77"/>
              </a:rPr>
              <a:t>.</a:t>
            </a:r>
          </a:p>
          <a:p>
            <a:pPr marL="993775" lvl="0" indent="-444500">
              <a:lnSpc>
                <a:spcPct val="90000"/>
              </a:lnSpc>
              <a:spcAft>
                <a:spcPts val="600"/>
              </a:spcAft>
              <a:buFont typeface="Wingdings" pitchFamily="2" charset="2"/>
              <a:buChar char="v"/>
            </a:pPr>
            <a:r>
              <a:rPr lang="en-US" sz="3200" b="1">
                <a:solidFill>
                  <a:prstClr val="white"/>
                </a:solidFill>
                <a:latin typeface="Montserrat" pitchFamily="2" charset="77"/>
              </a:rPr>
              <a:t>La </a:t>
            </a:r>
            <a:r>
              <a:rPr lang="en-US" sz="3200" b="1" err="1">
                <a:solidFill>
                  <a:prstClr val="white"/>
                </a:solidFill>
                <a:latin typeface="Montserrat" pitchFamily="2" charset="77"/>
              </a:rPr>
              <a:t>información</a:t>
            </a:r>
            <a:r>
              <a:rPr lang="en-US" sz="3200" b="1">
                <a:solidFill>
                  <a:prstClr val="white"/>
                </a:solidFill>
                <a:latin typeface="Montserrat" pitchFamily="2" charset="77"/>
              </a:rPr>
              <a:t> </a:t>
            </a:r>
            <a:r>
              <a:rPr lang="en-US" sz="3200" b="1" err="1">
                <a:solidFill>
                  <a:prstClr val="white"/>
                </a:solidFill>
                <a:latin typeface="Montserrat" pitchFamily="2" charset="77"/>
              </a:rPr>
              <a:t>como</a:t>
            </a:r>
            <a:r>
              <a:rPr lang="en-US" sz="3200" b="1">
                <a:solidFill>
                  <a:prstClr val="white"/>
                </a:solidFill>
                <a:latin typeface="Montserrat" pitchFamily="2" charset="77"/>
              </a:rPr>
              <a:t> </a:t>
            </a:r>
            <a:r>
              <a:rPr lang="en-US" sz="3200" b="1" err="1">
                <a:solidFill>
                  <a:prstClr val="white"/>
                </a:solidFill>
                <a:latin typeface="Montserrat" pitchFamily="2" charset="77"/>
              </a:rPr>
              <a:t>ayuda</a:t>
            </a:r>
            <a:r>
              <a:rPr lang="en-US" sz="3200" b="1">
                <a:solidFill>
                  <a:prstClr val="white"/>
                </a:solidFill>
                <a:latin typeface="Montserrat" pitchFamily="2" charset="77"/>
              </a:rPr>
              <a:t>:</a:t>
            </a:r>
          </a:p>
          <a:p>
            <a:pPr marL="1450975" lvl="1" indent="-444500">
              <a:lnSpc>
                <a:spcPct val="90000"/>
              </a:lnSpc>
              <a:spcAft>
                <a:spcPts val="600"/>
              </a:spcAft>
              <a:buFont typeface="Wingdings" pitchFamily="2" charset="2"/>
              <a:buChar char="v"/>
            </a:pPr>
            <a:r>
              <a:rPr lang="en-US" sz="3200" b="1">
                <a:solidFill>
                  <a:prstClr val="white"/>
                </a:solidFill>
                <a:latin typeface="Montserrat" pitchFamily="2" charset="77"/>
              </a:rPr>
              <a:t>Protege al </a:t>
            </a:r>
            <a:r>
              <a:rPr lang="en-US" sz="3200" b="1" err="1">
                <a:solidFill>
                  <a:prstClr val="white"/>
                </a:solidFill>
                <a:latin typeface="Montserrat" pitchFamily="2" charset="77"/>
              </a:rPr>
              <a:t>alertar</a:t>
            </a:r>
            <a:r>
              <a:rPr lang="en-US" sz="3200" b="1">
                <a:solidFill>
                  <a:prstClr val="white"/>
                </a:solidFill>
                <a:latin typeface="Montserrat" pitchFamily="2" charset="77"/>
              </a:rPr>
              <a:t> </a:t>
            </a:r>
            <a:r>
              <a:rPr lang="en-US" sz="3200" b="1" err="1">
                <a:solidFill>
                  <a:prstClr val="white"/>
                </a:solidFill>
                <a:latin typeface="Montserrat" pitchFamily="2" charset="77"/>
              </a:rPr>
              <a:t>sobre</a:t>
            </a:r>
            <a:r>
              <a:rPr lang="en-US" sz="3200" b="1">
                <a:solidFill>
                  <a:prstClr val="white"/>
                </a:solidFill>
                <a:latin typeface="Montserrat" pitchFamily="2" charset="77"/>
              </a:rPr>
              <a:t> </a:t>
            </a:r>
            <a:r>
              <a:rPr lang="en-US" sz="3200" b="1" err="1">
                <a:solidFill>
                  <a:prstClr val="white"/>
                </a:solidFill>
                <a:latin typeface="Montserrat" pitchFamily="2" charset="77"/>
              </a:rPr>
              <a:t>huracanes</a:t>
            </a:r>
            <a:endParaRPr lang="en-US" sz="3200" b="1">
              <a:solidFill>
                <a:prstClr val="white"/>
              </a:solidFill>
              <a:latin typeface="Montserrat" pitchFamily="2" charset="77"/>
            </a:endParaRPr>
          </a:p>
          <a:p>
            <a:pPr marL="1450975" lvl="1" indent="-444500">
              <a:lnSpc>
                <a:spcPct val="90000"/>
              </a:lnSpc>
              <a:spcAft>
                <a:spcPts val="600"/>
              </a:spcAft>
              <a:buFont typeface="Wingdings" pitchFamily="2" charset="2"/>
              <a:buChar char="v"/>
            </a:pPr>
            <a:r>
              <a:rPr lang="en-US" sz="3200" b="1" err="1">
                <a:solidFill>
                  <a:prstClr val="white"/>
                </a:solidFill>
                <a:latin typeface="Montserrat" pitchFamily="2" charset="77"/>
              </a:rPr>
              <a:t>Mitiga</a:t>
            </a:r>
            <a:r>
              <a:rPr lang="en-US" sz="3200" b="1">
                <a:solidFill>
                  <a:prstClr val="white"/>
                </a:solidFill>
                <a:latin typeface="Montserrat" pitchFamily="2" charset="77"/>
              </a:rPr>
              <a:t> los </a:t>
            </a:r>
            <a:r>
              <a:rPr lang="en-US" sz="3200" b="1" err="1">
                <a:solidFill>
                  <a:prstClr val="white"/>
                </a:solidFill>
                <a:latin typeface="Montserrat" pitchFamily="2" charset="77"/>
              </a:rPr>
              <a:t>efectos</a:t>
            </a:r>
            <a:r>
              <a:rPr lang="en-US" sz="3200" b="1">
                <a:solidFill>
                  <a:prstClr val="white"/>
                </a:solidFill>
                <a:latin typeface="Montserrat" pitchFamily="2" charset="77"/>
              </a:rPr>
              <a:t> de las crisis.</a:t>
            </a:r>
          </a:p>
          <a:p>
            <a:pPr marL="1450975" lvl="1" indent="-444500">
              <a:lnSpc>
                <a:spcPct val="90000"/>
              </a:lnSpc>
              <a:spcAft>
                <a:spcPts val="600"/>
              </a:spcAft>
              <a:buFont typeface="Wingdings" pitchFamily="2" charset="2"/>
              <a:buChar char="v"/>
            </a:pPr>
            <a:r>
              <a:rPr lang="en-US" sz="3200" b="1">
                <a:solidFill>
                  <a:prstClr val="white"/>
                </a:solidFill>
                <a:latin typeface="Montserrat" pitchFamily="2" charset="77"/>
              </a:rPr>
              <a:t>Informa </a:t>
            </a:r>
            <a:r>
              <a:rPr lang="en-US" sz="3200" b="1" err="1">
                <a:solidFill>
                  <a:prstClr val="white"/>
                </a:solidFill>
                <a:latin typeface="Montserrat" pitchFamily="2" charset="77"/>
              </a:rPr>
              <a:t>sobre</a:t>
            </a:r>
            <a:r>
              <a:rPr lang="en-US" sz="3200" b="1">
                <a:solidFill>
                  <a:prstClr val="white"/>
                </a:solidFill>
                <a:latin typeface="Montserrat" pitchFamily="2" charset="77"/>
              </a:rPr>
              <a:t> la </a:t>
            </a:r>
            <a:r>
              <a:rPr lang="en-US" sz="3200" b="1" err="1">
                <a:solidFill>
                  <a:prstClr val="white"/>
                </a:solidFill>
                <a:latin typeface="Montserrat" pitchFamily="2" charset="77"/>
              </a:rPr>
              <a:t>ayuda</a:t>
            </a:r>
            <a:r>
              <a:rPr lang="en-US" sz="3200" b="1">
                <a:solidFill>
                  <a:prstClr val="white"/>
                </a:solidFill>
                <a:latin typeface="Montserrat" pitchFamily="2" charset="77"/>
              </a:rPr>
              <a:t> y el </a:t>
            </a:r>
            <a:r>
              <a:rPr lang="en-US" sz="3200" b="1" err="1">
                <a:solidFill>
                  <a:prstClr val="white"/>
                </a:solidFill>
                <a:latin typeface="Montserrat" pitchFamily="2" charset="77"/>
              </a:rPr>
              <a:t>apoyo</a:t>
            </a:r>
            <a:r>
              <a:rPr lang="en-US" sz="3200" b="1">
                <a:solidFill>
                  <a:prstClr val="white"/>
                </a:solidFill>
                <a:latin typeface="Montserrat" pitchFamily="2" charset="77"/>
              </a:rPr>
              <a:t> disponible.</a:t>
            </a:r>
          </a:p>
          <a:p>
            <a:pPr marL="1450975" lvl="1" indent="-444500">
              <a:lnSpc>
                <a:spcPct val="90000"/>
              </a:lnSpc>
              <a:spcAft>
                <a:spcPts val="600"/>
              </a:spcAft>
              <a:buFont typeface="Wingdings" pitchFamily="2" charset="2"/>
              <a:buChar char="v"/>
            </a:pPr>
            <a:r>
              <a:rPr lang="en-US" sz="3200" b="1" err="1">
                <a:solidFill>
                  <a:prstClr val="white"/>
                </a:solidFill>
                <a:latin typeface="Montserrat" pitchFamily="2" charset="77"/>
              </a:rPr>
              <a:t>Aconseja</a:t>
            </a:r>
            <a:r>
              <a:rPr lang="en-US" sz="3200" b="1">
                <a:solidFill>
                  <a:prstClr val="white"/>
                </a:solidFill>
                <a:latin typeface="Montserrat" pitchFamily="2" charset="77"/>
              </a:rPr>
              <a:t> </a:t>
            </a:r>
            <a:r>
              <a:rPr lang="en-US" sz="3200" b="1" err="1">
                <a:solidFill>
                  <a:prstClr val="white"/>
                </a:solidFill>
                <a:latin typeface="Montserrat" pitchFamily="2" charset="77"/>
              </a:rPr>
              <a:t>sobre</a:t>
            </a:r>
            <a:r>
              <a:rPr lang="en-US" sz="3200" b="1">
                <a:solidFill>
                  <a:prstClr val="white"/>
                </a:solidFill>
                <a:latin typeface="Montserrat" pitchFamily="2" charset="77"/>
              </a:rPr>
              <a:t> derechos y </a:t>
            </a:r>
            <a:r>
              <a:rPr lang="en-US" sz="3200" b="1" err="1">
                <a:solidFill>
                  <a:prstClr val="white"/>
                </a:solidFill>
                <a:latin typeface="Montserrat" pitchFamily="2" charset="77"/>
              </a:rPr>
              <a:t>responsabilidades</a:t>
            </a:r>
            <a:r>
              <a:rPr lang="en-US" sz="3200" b="1">
                <a:solidFill>
                  <a:prstClr val="white"/>
                </a:solidFill>
                <a:latin typeface="Montserrat" pitchFamily="2" charset="77"/>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5999" b="1" i="0" u="none" strike="noStrike" kern="1200" cap="none" spc="0" normalizeH="0" baseline="0" noProof="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endParaRPr>
          </a:p>
        </p:txBody>
      </p:sp>
      <p:sp>
        <p:nvSpPr>
          <p:cNvPr id="10" name="TextBox 10">
            <a:extLst>
              <a:ext uri="{FF2B5EF4-FFF2-40B4-BE49-F238E27FC236}">
                <a16:creationId xmlns:a16="http://schemas.microsoft.com/office/drawing/2014/main" id="{41575A47-C59D-4FD5-A0F0-2C71BD2261BA}"/>
              </a:ext>
            </a:extLst>
          </p:cNvPr>
          <p:cNvSpPr txBox="1"/>
          <p:nvPr/>
        </p:nvSpPr>
        <p:spPr>
          <a:xfrm>
            <a:off x="1231822" y="952500"/>
            <a:ext cx="15455978"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s" sz="3600" b="1" i="0" u="none" strike="noStrike" kern="1200" cap="none" spc="0" normalizeH="0" baseline="0" noProof="0">
                <a:ln>
                  <a:noFill/>
                </a:ln>
                <a:solidFill>
                  <a:prstClr val="white"/>
                </a:solidFill>
                <a:effectLst/>
                <a:uLnTx/>
                <a:uFillTx/>
                <a:latin typeface="Arial" charset="0"/>
                <a:ea typeface="+mn-ea"/>
                <a:cs typeface="ＭＳ Ｐゴシック" charset="0"/>
              </a:rPr>
              <a:t>Proporcionar información como ayuda</a:t>
            </a:r>
            <a:endParaRPr kumimoji="0" lang="en-US" sz="3600" b="1" i="0" u="none" strike="noStrike" kern="1200" cap="none" spc="0" normalizeH="0" baseline="0" noProof="0">
              <a:ln>
                <a:noFill/>
              </a:ln>
              <a:solidFill>
                <a:prstClr val="white"/>
              </a:solidFill>
              <a:effectLst/>
              <a:uLnTx/>
              <a:uFillTx/>
              <a:latin typeface="Montserrat" pitchFamily="2" charset="77"/>
              <a:ea typeface="+mn-ea"/>
              <a:cs typeface="+mn-cs"/>
            </a:endParaRPr>
          </a:p>
        </p:txBody>
      </p:sp>
      <p:pic>
        <p:nvPicPr>
          <p:cNvPr id="7" name="Picture 6" descr="p-HTI0526.jpg">
            <a:extLst>
              <a:ext uri="{FF2B5EF4-FFF2-40B4-BE49-F238E27FC236}">
                <a16:creationId xmlns:a16="http://schemas.microsoft.com/office/drawing/2014/main" id="{F080B533-FC2C-AF45-8013-A341EBC2E67F}"/>
              </a:ext>
            </a:extLst>
          </p:cNvPr>
          <p:cNvPicPr>
            <a:picLocks noChangeAspect="1"/>
          </p:cNvPicPr>
          <p:nvPr/>
        </p:nvPicPr>
        <p:blipFill rotWithShape="1">
          <a:blip r:embed="rId3">
            <a:extLst>
              <a:ext uri="{28A0092B-C50C-407E-A947-70E740481C1C}">
                <a14:useLocalDpi xmlns:a14="http://schemas.microsoft.com/office/drawing/2010/main" val="0"/>
              </a:ext>
            </a:extLst>
          </a:blip>
          <a:srcRect l="15357" r="32143"/>
          <a:stretch/>
        </p:blipFill>
        <p:spPr>
          <a:xfrm>
            <a:off x="990600" y="2129364"/>
            <a:ext cx="5899720" cy="7472975"/>
          </a:xfrm>
          <a:prstGeom prst="rect">
            <a:avLst/>
          </a:prstGeom>
        </p:spPr>
      </p:pic>
      <p:pic>
        <p:nvPicPr>
          <p:cNvPr id="11" name="Picture 10">
            <a:extLst>
              <a:ext uri="{FF2B5EF4-FFF2-40B4-BE49-F238E27FC236}">
                <a16:creationId xmlns:a16="http://schemas.microsoft.com/office/drawing/2014/main" id="{E6707C35-5A02-4F11-A0C4-6665E4D69F20}"/>
              </a:ext>
            </a:extLst>
          </p:cNvPr>
          <p:cNvPicPr>
            <a:picLocks noChangeAspect="1"/>
          </p:cNvPicPr>
          <p:nvPr/>
        </p:nvPicPr>
        <p:blipFill>
          <a:blip r:embed="rId4"/>
          <a:srcRect/>
          <a:stretch>
            <a:fillRect/>
          </a:stretch>
        </p:blipFill>
        <p:spPr>
          <a:xfrm>
            <a:off x="13021185" y="8950950"/>
            <a:ext cx="3308010" cy="1494807"/>
          </a:xfrm>
          <a:prstGeom prst="rect">
            <a:avLst/>
          </a:prstGeom>
        </p:spPr>
      </p:pic>
    </p:spTree>
    <p:extLst>
      <p:ext uri="{BB962C8B-B14F-4D97-AF65-F5344CB8AC3E}">
        <p14:creationId xmlns:p14="http://schemas.microsoft.com/office/powerpoint/2010/main" val="3865994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4"/>
          <a:srcRect/>
          <a:stretch>
            <a:fillRect/>
          </a:stretch>
        </p:blipFill>
        <p:spPr>
          <a:xfrm rot="-10800000">
            <a:off x="16951951" y="8950951"/>
            <a:ext cx="955049" cy="955049"/>
          </a:xfrm>
          <a:prstGeom prst="rect">
            <a:avLst/>
          </a:prstGeom>
        </p:spPr>
      </p:pic>
      <p:sp>
        <p:nvSpPr>
          <p:cNvPr id="3" name="Rectangle 2">
            <a:extLst>
              <a:ext uri="{FF2B5EF4-FFF2-40B4-BE49-F238E27FC236}">
                <a16:creationId xmlns:a16="http://schemas.microsoft.com/office/drawing/2014/main" id="{A64247B7-54C5-4BAE-A3C8-40BCC770E9EB}"/>
              </a:ext>
            </a:extLst>
          </p:cNvPr>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alibri"/>
                <a:ea typeface="+mn-ea"/>
                <a:cs typeface="+mn-cs"/>
              </a:rPr>
              <a:t> </a:t>
            </a:r>
          </a:p>
        </p:txBody>
      </p:sp>
      <p:sp>
        <p:nvSpPr>
          <p:cNvPr id="9" name="TextBox 10">
            <a:extLst>
              <a:ext uri="{FF2B5EF4-FFF2-40B4-BE49-F238E27FC236}">
                <a16:creationId xmlns:a16="http://schemas.microsoft.com/office/drawing/2014/main" id="{DB8A90AA-C9E2-43EB-B1A5-8B399626D78E}"/>
              </a:ext>
            </a:extLst>
          </p:cNvPr>
          <p:cNvSpPr txBox="1"/>
          <p:nvPr/>
        </p:nvSpPr>
        <p:spPr>
          <a:xfrm>
            <a:off x="1828800" y="2171700"/>
            <a:ext cx="8382000" cy="1646476"/>
          </a:xfrm>
          <a:prstGeom prst="rect">
            <a:avLst/>
          </a:prstGeom>
          <a:noFill/>
        </p:spPr>
        <p:txBody>
          <a:bodyPr wrap="square" rtlCol="0">
            <a:spAutoFit/>
          </a:bodyPr>
          <a:lstStyle/>
          <a:p>
            <a:pPr marL="20638" marR="0" lvl="0" algn="l" defTabSz="914400" rtl="0" eaLnBrk="1" fontAlgn="auto" latinLnBrk="0" hangingPunct="1">
              <a:lnSpc>
                <a:spcPct val="90000"/>
              </a:lnSpc>
              <a:spcBef>
                <a:spcPts val="0"/>
              </a:spcBef>
              <a:spcAft>
                <a:spcPts val="600"/>
              </a:spcAft>
              <a:buClrTx/>
              <a:buSzTx/>
              <a:defRPr/>
            </a:pPr>
            <a:r>
              <a:rPr lang="en-US" sz="4000" b="1" err="1">
                <a:solidFill>
                  <a:prstClr val="white"/>
                </a:solidFill>
                <a:latin typeface="Montserrat" pitchFamily="2" charset="77"/>
              </a:rPr>
              <a:t>Perifoneo</a:t>
            </a:r>
            <a:r>
              <a:rPr lang="en-US" sz="4000" b="1">
                <a:solidFill>
                  <a:prstClr val="white"/>
                </a:solidFill>
                <a:latin typeface="Montserrat" pitchFamily="2" charset="77"/>
              </a:rPr>
              <a:t> </a:t>
            </a:r>
            <a:r>
              <a:rPr lang="en-US" sz="4000" b="1" err="1">
                <a:solidFill>
                  <a:prstClr val="white"/>
                </a:solidFill>
                <a:latin typeface="Montserrat" pitchFamily="2" charset="77"/>
              </a:rPr>
              <a:t>caminando</a:t>
            </a:r>
            <a:endParaRPr kumimoji="0" lang="en-US" sz="4000" b="1" i="0" u="none" strike="noStrike" kern="1200" cap="none" spc="0" normalizeH="0" baseline="0" noProof="0">
              <a:ln>
                <a:noFill/>
              </a:ln>
              <a:solidFill>
                <a:prstClr val="white"/>
              </a:solidFill>
              <a:effectLst/>
              <a:uLnTx/>
              <a:uFillTx/>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5999" b="1" i="0" u="none" strike="noStrike" kern="1200" cap="none" spc="0" normalizeH="0" baseline="0" noProof="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endParaRPr>
          </a:p>
        </p:txBody>
      </p:sp>
      <p:pic>
        <p:nvPicPr>
          <p:cNvPr id="4" name="WhatsApp Video 2020-05-21 at 5.38.08 PM.mp4" descr="WhatsApp Video 2020-05-21 at 5.38.08 PM.mp4">
            <a:hlinkClick r:id="" action="ppaction://media"/>
            <a:extLst>
              <a:ext uri="{FF2B5EF4-FFF2-40B4-BE49-F238E27FC236}">
                <a16:creationId xmlns:a16="http://schemas.microsoft.com/office/drawing/2014/main" id="{2C153CDF-04E0-0A41-A3AE-E2061A7526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8000" y="1079500"/>
            <a:ext cx="4470400" cy="8128000"/>
          </a:xfrm>
          <a:prstGeom prst="rect">
            <a:avLst/>
          </a:prstGeom>
        </p:spPr>
      </p:pic>
      <p:pic>
        <p:nvPicPr>
          <p:cNvPr id="7" name="Picture 6">
            <a:extLst>
              <a:ext uri="{FF2B5EF4-FFF2-40B4-BE49-F238E27FC236}">
                <a16:creationId xmlns:a16="http://schemas.microsoft.com/office/drawing/2014/main" id="{D339F44D-10A8-438A-B5D5-3BE3B8481027}"/>
              </a:ext>
            </a:extLst>
          </p:cNvPr>
          <p:cNvPicPr>
            <a:picLocks noChangeAspect="1"/>
          </p:cNvPicPr>
          <p:nvPr/>
        </p:nvPicPr>
        <p:blipFill>
          <a:blip r:embed="rId6"/>
          <a:srcRect/>
          <a:stretch>
            <a:fillRect/>
          </a:stretch>
        </p:blipFill>
        <p:spPr>
          <a:xfrm>
            <a:off x="676785" y="8547551"/>
            <a:ext cx="3308010" cy="1494807"/>
          </a:xfrm>
          <a:prstGeom prst="rect">
            <a:avLst/>
          </a:prstGeom>
        </p:spPr>
      </p:pic>
    </p:spTree>
    <p:extLst>
      <p:ext uri="{BB962C8B-B14F-4D97-AF65-F5344CB8AC3E}">
        <p14:creationId xmlns:p14="http://schemas.microsoft.com/office/powerpoint/2010/main" val="363658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1818">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2"/>
          <a:srcRect/>
          <a:stretch>
            <a:fillRect/>
          </a:stretch>
        </p:blipFill>
        <p:spPr>
          <a:xfrm rot="-10800000">
            <a:off x="16951951" y="8950951"/>
            <a:ext cx="955049" cy="955049"/>
          </a:xfrm>
          <a:prstGeom prst="rect">
            <a:avLst/>
          </a:prstGeom>
        </p:spPr>
      </p:pic>
      <p:sp>
        <p:nvSpPr>
          <p:cNvPr id="3" name="Rectangle 2">
            <a:extLst>
              <a:ext uri="{FF2B5EF4-FFF2-40B4-BE49-F238E27FC236}">
                <a16:creationId xmlns:a16="http://schemas.microsoft.com/office/drawing/2014/main" id="{A64247B7-54C5-4BAE-A3C8-40BCC770E9EB}"/>
              </a:ext>
            </a:extLst>
          </p:cNvPr>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alibri"/>
                <a:ea typeface="+mn-ea"/>
                <a:cs typeface="+mn-cs"/>
              </a:rPr>
              <a:t> </a:t>
            </a:r>
          </a:p>
        </p:txBody>
      </p:sp>
      <p:sp>
        <p:nvSpPr>
          <p:cNvPr id="9" name="TextBox 10">
            <a:extLst>
              <a:ext uri="{FF2B5EF4-FFF2-40B4-BE49-F238E27FC236}">
                <a16:creationId xmlns:a16="http://schemas.microsoft.com/office/drawing/2014/main" id="{DB8A90AA-C9E2-43EB-B1A5-8B399626D78E}"/>
              </a:ext>
            </a:extLst>
          </p:cNvPr>
          <p:cNvSpPr txBox="1"/>
          <p:nvPr/>
        </p:nvSpPr>
        <p:spPr>
          <a:xfrm>
            <a:off x="4495800" y="882447"/>
            <a:ext cx="12608551" cy="1646476"/>
          </a:xfrm>
          <a:prstGeom prst="rect">
            <a:avLst/>
          </a:prstGeom>
          <a:noFill/>
        </p:spPr>
        <p:txBody>
          <a:bodyPr wrap="square" rtlCol="0">
            <a:spAutoFit/>
          </a:bodyPr>
          <a:lstStyle/>
          <a:p>
            <a:pPr marL="20638" marR="0" lvl="0" indent="0" algn="r" defTabSz="914400" rtl="0" eaLnBrk="1" fontAlgn="auto" latinLnBrk="0" hangingPunct="1">
              <a:lnSpc>
                <a:spcPct val="90000"/>
              </a:lnSpc>
              <a:spcBef>
                <a:spcPts val="0"/>
              </a:spcBef>
              <a:spcAft>
                <a:spcPts val="600"/>
              </a:spcAft>
              <a:buClrTx/>
              <a:buSzTx/>
              <a:buFontTx/>
              <a:buNone/>
              <a:tabLst/>
              <a:defRPr/>
            </a:pPr>
            <a:r>
              <a:rPr kumimoji="0" lang="en-US" sz="4000" b="1" i="0" u="none" strike="noStrike" kern="1200" cap="none" spc="0" normalizeH="0" baseline="0" noProof="0" err="1">
                <a:ln>
                  <a:noFill/>
                </a:ln>
                <a:solidFill>
                  <a:prstClr val="white"/>
                </a:solidFill>
                <a:effectLst/>
                <a:uLnTx/>
                <a:uFillTx/>
                <a:latin typeface="Montserrat" pitchFamily="2" charset="77"/>
                <a:ea typeface="+mn-ea"/>
                <a:cs typeface="+mn-cs"/>
              </a:rPr>
              <a:t>Mecanismos</a:t>
            </a:r>
            <a:r>
              <a:rPr kumimoji="0" lang="en-US" sz="4000" b="1" i="0" u="none" strike="noStrike" kern="1200" cap="none" spc="0" normalizeH="0" baseline="0" noProof="0">
                <a:ln>
                  <a:noFill/>
                </a:ln>
                <a:solidFill>
                  <a:prstClr val="white"/>
                </a:solidFill>
                <a:effectLst/>
                <a:uLnTx/>
                <a:uFillTx/>
                <a:latin typeface="Montserrat" pitchFamily="2" charset="77"/>
                <a:ea typeface="+mn-ea"/>
                <a:cs typeface="+mn-cs"/>
              </a:rPr>
              <a:t> de </a:t>
            </a:r>
            <a:r>
              <a:rPr kumimoji="0" lang="en-US" sz="4000" b="1" i="0" u="none" strike="noStrike" kern="1200" cap="none" spc="0" normalizeH="0" baseline="0" noProof="0" err="1">
                <a:ln>
                  <a:noFill/>
                </a:ln>
                <a:solidFill>
                  <a:prstClr val="white"/>
                </a:solidFill>
                <a:effectLst/>
                <a:uLnTx/>
                <a:uFillTx/>
                <a:latin typeface="Montserrat" pitchFamily="2" charset="77"/>
                <a:ea typeface="+mn-ea"/>
                <a:cs typeface="+mn-cs"/>
              </a:rPr>
              <a:t>retroalimentación</a:t>
            </a:r>
            <a:endParaRPr kumimoji="0" lang="en-US" sz="4000" b="1" i="0" u="none" strike="noStrike" kern="1200" cap="none" spc="0" normalizeH="0" baseline="0" noProof="0">
              <a:ln>
                <a:noFill/>
              </a:ln>
              <a:solidFill>
                <a:prstClr val="white"/>
              </a:solidFill>
              <a:effectLst/>
              <a:uLnTx/>
              <a:uFillTx/>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5999" b="1" i="0" u="none" strike="noStrike" kern="1200" cap="none" spc="0" normalizeH="0" baseline="0" noProof="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endParaRPr>
          </a:p>
        </p:txBody>
      </p:sp>
      <p:pic>
        <p:nvPicPr>
          <p:cNvPr id="6" name="Picture 5">
            <a:extLst>
              <a:ext uri="{FF2B5EF4-FFF2-40B4-BE49-F238E27FC236}">
                <a16:creationId xmlns:a16="http://schemas.microsoft.com/office/drawing/2014/main" id="{C6BF4DFD-465F-024A-BA32-2B75352FE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3235" y="930339"/>
            <a:ext cx="2725129" cy="4407759"/>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4B9C6DB7-1BCF-9A4C-9A6A-633C648F1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1703075"/>
            <a:ext cx="6593417" cy="381000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6D087150-BD73-1149-99DD-519A19C7A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5217" y="5651500"/>
            <a:ext cx="7683500" cy="4254500"/>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69866EAF-B387-4645-8C3A-2D008D89D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729" y="5880100"/>
            <a:ext cx="7810500" cy="4025900"/>
          </a:xfrm>
          <a:prstGeom prst="rect">
            <a:avLst/>
          </a:prstGeom>
        </p:spPr>
      </p:pic>
    </p:spTree>
    <p:extLst>
      <p:ext uri="{BB962C8B-B14F-4D97-AF65-F5344CB8AC3E}">
        <p14:creationId xmlns:p14="http://schemas.microsoft.com/office/powerpoint/2010/main" val="3358465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1000" y="381000"/>
            <a:ext cx="955049" cy="955049"/>
          </a:xfrm>
          <a:prstGeom prst="rect">
            <a:avLst/>
          </a:prstGeom>
        </p:spPr>
      </p:pic>
      <p:grpSp>
        <p:nvGrpSpPr>
          <p:cNvPr id="3" name="Group 3"/>
          <p:cNvGrpSpPr/>
          <p:nvPr/>
        </p:nvGrpSpPr>
        <p:grpSpPr>
          <a:xfrm>
            <a:off x="851252" y="3908131"/>
            <a:ext cx="16317103" cy="4446488"/>
            <a:chOff x="-10125" y="142875"/>
            <a:chExt cx="21756136" cy="5928650"/>
          </a:xfrm>
        </p:grpSpPr>
        <p:sp>
          <p:nvSpPr>
            <p:cNvPr id="4" name="TextBox 4"/>
            <p:cNvSpPr txBox="1"/>
            <p:nvPr/>
          </p:nvSpPr>
          <p:spPr>
            <a:xfrm>
              <a:off x="5445" y="142875"/>
              <a:ext cx="21610489" cy="4103688"/>
            </a:xfrm>
            <a:prstGeom prst="rect">
              <a:avLst/>
            </a:prstGeom>
          </p:spPr>
          <p:txBody>
            <a:bodyPr lIns="0" tIns="0" rIns="0" bIns="0" rtlCol="0" anchor="t">
              <a:spAutoFit/>
            </a:bodyPr>
            <a:lstStyle/>
            <a:p>
              <a:pPr>
                <a:lnSpc>
                  <a:spcPts val="8000"/>
                </a:lnSpc>
              </a:pPr>
              <a:r>
                <a:rPr lang="en-US" sz="8000" spc="-80">
                  <a:solidFill>
                    <a:srgbClr val="EDE6E2"/>
                  </a:solidFill>
                  <a:latin typeface="Montserrat Classic Bold"/>
                </a:rPr>
                <a:t>Hoja de </a:t>
              </a:r>
              <a:r>
                <a:rPr lang="en-US" sz="8000" spc="-80" err="1">
                  <a:solidFill>
                    <a:srgbClr val="EDE6E2"/>
                  </a:solidFill>
                  <a:latin typeface="Montserrat Classic Bold"/>
                </a:rPr>
                <a:t>Ruta</a:t>
              </a:r>
              <a:r>
                <a:rPr lang="en-US" sz="8000" spc="-80">
                  <a:solidFill>
                    <a:srgbClr val="EDE6E2"/>
                  </a:solidFill>
                  <a:latin typeface="Montserrat Classic Bold"/>
                </a:rPr>
                <a:t> para la Resiliencia Comunitaria</a:t>
              </a:r>
            </a:p>
            <a:p>
              <a:pPr>
                <a:lnSpc>
                  <a:spcPts val="8000"/>
                </a:lnSpc>
              </a:pPr>
              <a:endParaRPr lang="en-US" sz="8000" spc="-80">
                <a:solidFill>
                  <a:srgbClr val="EDE6E2"/>
                </a:solidFill>
                <a:latin typeface="Montserrat Classic Bold"/>
              </a:endParaRPr>
            </a:p>
          </p:txBody>
        </p:sp>
        <p:sp>
          <p:nvSpPr>
            <p:cNvPr id="5" name="TextBox 5"/>
            <p:cNvSpPr txBox="1"/>
            <p:nvPr/>
          </p:nvSpPr>
          <p:spPr>
            <a:xfrm>
              <a:off x="130079" y="4361656"/>
              <a:ext cx="21615932" cy="1709869"/>
            </a:xfrm>
            <a:prstGeom prst="rect">
              <a:avLst/>
            </a:prstGeom>
          </p:spPr>
          <p:txBody>
            <a:bodyPr lIns="0" tIns="0" rIns="0" bIns="0" rtlCol="0" anchor="t">
              <a:spAutoFit/>
            </a:bodyPr>
            <a:lstStyle/>
            <a:p>
              <a:pPr algn="just">
                <a:lnSpc>
                  <a:spcPts val="5040"/>
                </a:lnSpc>
              </a:pPr>
              <a:r>
                <a:rPr lang="en-US" sz="4200" i="1">
                  <a:solidFill>
                    <a:schemeClr val="bg2"/>
                  </a:solidFill>
                  <a:latin typeface="Montserrat Classic Bold"/>
                </a:rPr>
                <a:t>"conexión entre las </a:t>
              </a:r>
              <a:r>
                <a:rPr lang="en-US" sz="4200" i="1" err="1">
                  <a:solidFill>
                    <a:schemeClr val="bg2"/>
                  </a:solidFill>
                  <a:latin typeface="Montserrat Classic Bold"/>
                </a:rPr>
                <a:t>dimensiones</a:t>
              </a:r>
              <a:r>
                <a:rPr lang="en-US" sz="4200" i="1">
                  <a:solidFill>
                    <a:schemeClr val="bg2"/>
                  </a:solidFill>
                  <a:latin typeface="Montserrat Classic Bold"/>
                </a:rPr>
                <a:t> de la  </a:t>
              </a:r>
              <a:r>
                <a:rPr lang="en-US" sz="4200" i="1" err="1">
                  <a:solidFill>
                    <a:schemeClr val="bg2"/>
                  </a:solidFill>
                  <a:latin typeface="Montserrat Classic Bold"/>
                </a:rPr>
                <a:t>Resiliencia</a:t>
              </a:r>
              <a:r>
                <a:rPr lang="en-US" sz="4200" i="1">
                  <a:solidFill>
                    <a:schemeClr val="bg2"/>
                  </a:solidFill>
                  <a:latin typeface="Montserrat Classic Bold"/>
                </a:rPr>
                <a:t> y los </a:t>
              </a:r>
              <a:r>
                <a:rPr lang="en-US" sz="4200" i="1" err="1">
                  <a:solidFill>
                    <a:schemeClr val="bg2"/>
                  </a:solidFill>
                  <a:latin typeface="Montserrat Classic Bold"/>
                </a:rPr>
                <a:t>impactos</a:t>
              </a:r>
              <a:r>
                <a:rPr lang="en-US" sz="4200" i="1">
                  <a:solidFill>
                    <a:schemeClr val="bg2"/>
                  </a:solidFill>
                  <a:latin typeface="Montserrat Classic Bold"/>
                </a:rPr>
                <a:t> </a:t>
              </a:r>
              <a:r>
                <a:rPr lang="en-US" sz="4200" i="1" err="1">
                  <a:solidFill>
                    <a:schemeClr val="bg2"/>
                  </a:solidFill>
                  <a:latin typeface="Montserrat Classic Bold"/>
                </a:rPr>
                <a:t>secundarios</a:t>
              </a:r>
              <a:r>
                <a:rPr lang="en-US" sz="4200" i="1">
                  <a:solidFill>
                    <a:schemeClr val="bg2"/>
                  </a:solidFill>
                  <a:latin typeface="Montserrat Classic Bold"/>
                </a:rPr>
                <a:t> –COVID- 19"</a:t>
              </a:r>
            </a:p>
          </p:txBody>
        </p:sp>
        <p:sp>
          <p:nvSpPr>
            <p:cNvPr id="6" name="TextBox 6"/>
            <p:cNvSpPr txBox="1"/>
            <p:nvPr/>
          </p:nvSpPr>
          <p:spPr>
            <a:xfrm>
              <a:off x="0" y="5260843"/>
              <a:ext cx="21615933" cy="676596"/>
            </a:xfrm>
            <a:prstGeom prst="rect">
              <a:avLst/>
            </a:prstGeom>
          </p:spPr>
          <p:txBody>
            <a:bodyPr lIns="0" tIns="0" rIns="0" bIns="0" rtlCol="0" anchor="t">
              <a:spAutoFit/>
            </a:bodyPr>
            <a:lstStyle/>
            <a:p>
              <a:pPr>
                <a:lnSpc>
                  <a:spcPts val="4500"/>
                </a:lnSpc>
              </a:pPr>
              <a:endParaRPr lang="en-US" sz="3000" spc="30">
                <a:solidFill>
                  <a:srgbClr val="EDE6E2"/>
                </a:solidFill>
                <a:latin typeface="Montserrat Light"/>
              </a:endParaRPr>
            </a:p>
          </p:txBody>
        </p:sp>
        <p:sp>
          <p:nvSpPr>
            <p:cNvPr id="7" name="AutoShape 7"/>
            <p:cNvSpPr/>
            <p:nvPr/>
          </p:nvSpPr>
          <p:spPr>
            <a:xfrm>
              <a:off x="-10125" y="3416260"/>
              <a:ext cx="1270000" cy="279400"/>
            </a:xfrm>
            <a:prstGeom prst="rect">
              <a:avLst/>
            </a:prstGeom>
            <a:solidFill>
              <a:srgbClr val="FF4A3B"/>
            </a:solidFill>
          </p:spPr>
        </p:sp>
      </p:grpSp>
      <p:pic>
        <p:nvPicPr>
          <p:cNvPr id="8" name="Picture 8"/>
          <p:cNvPicPr>
            <a:picLocks noChangeAspect="1"/>
          </p:cNvPicPr>
          <p:nvPr/>
        </p:nvPicPr>
        <p:blipFill>
          <a:blip r:embed="rId3"/>
          <a:srcRect/>
          <a:stretch>
            <a:fillRect/>
          </a:stretch>
        </p:blipFill>
        <p:spPr>
          <a:xfrm rot="-10800000">
            <a:off x="16989412" y="9100551"/>
            <a:ext cx="955049" cy="955049"/>
          </a:xfrm>
          <a:prstGeom prst="rect">
            <a:avLst/>
          </a:prstGeom>
        </p:spPr>
      </p:pic>
      <p:pic>
        <p:nvPicPr>
          <p:cNvPr id="9" name="Picture 9"/>
          <p:cNvPicPr>
            <a:picLocks noChangeAspect="1"/>
          </p:cNvPicPr>
          <p:nvPr/>
        </p:nvPicPr>
        <p:blipFill>
          <a:blip r:embed="rId4"/>
          <a:srcRect t="12908" b="18213"/>
          <a:stretch>
            <a:fillRect/>
          </a:stretch>
        </p:blipFill>
        <p:spPr>
          <a:xfrm>
            <a:off x="0" y="0"/>
            <a:ext cx="18507760" cy="3120859"/>
          </a:xfrm>
          <a:prstGeom prst="rect">
            <a:avLst/>
          </a:prstGeom>
        </p:spPr>
      </p:pic>
      <p:pic>
        <p:nvPicPr>
          <p:cNvPr id="12" name="Picture 11">
            <a:extLst>
              <a:ext uri="{FF2B5EF4-FFF2-40B4-BE49-F238E27FC236}">
                <a16:creationId xmlns:a16="http://schemas.microsoft.com/office/drawing/2014/main" id="{81357BA2-CBA9-4E03-98E1-1989CE78BF50}"/>
              </a:ext>
            </a:extLst>
          </p:cNvPr>
          <p:cNvPicPr>
            <a:picLocks noChangeAspect="1"/>
          </p:cNvPicPr>
          <p:nvPr/>
        </p:nvPicPr>
        <p:blipFill rotWithShape="1">
          <a:blip r:embed="rId5"/>
          <a:srcRect b="28571"/>
          <a:stretch/>
        </p:blipFill>
        <p:spPr>
          <a:xfrm>
            <a:off x="635936" y="1434973"/>
            <a:ext cx="6682400" cy="979184"/>
          </a:xfrm>
          <a:prstGeom prst="rect">
            <a:avLst/>
          </a:prstGeom>
        </p:spPr>
      </p:pic>
      <p:pic>
        <p:nvPicPr>
          <p:cNvPr id="13" name="Picture 12">
            <a:extLst>
              <a:ext uri="{FF2B5EF4-FFF2-40B4-BE49-F238E27FC236}">
                <a16:creationId xmlns:a16="http://schemas.microsoft.com/office/drawing/2014/main" id="{03AE0881-8964-4FA2-B484-ED88F7A5020E}"/>
              </a:ext>
            </a:extLst>
          </p:cNvPr>
          <p:cNvPicPr>
            <a:picLocks noChangeAspect="1"/>
          </p:cNvPicPr>
          <p:nvPr/>
        </p:nvPicPr>
        <p:blipFill>
          <a:blip r:embed="rId6"/>
          <a:stretch>
            <a:fillRect/>
          </a:stretch>
        </p:blipFill>
        <p:spPr>
          <a:xfrm>
            <a:off x="635936" y="443593"/>
            <a:ext cx="8059523" cy="905244"/>
          </a:xfrm>
          <a:prstGeom prst="rect">
            <a:avLst/>
          </a:prstGeom>
        </p:spPr>
      </p:pic>
      <p:pic>
        <p:nvPicPr>
          <p:cNvPr id="14" name="Picture 10">
            <a:extLst>
              <a:ext uri="{FF2B5EF4-FFF2-40B4-BE49-F238E27FC236}">
                <a16:creationId xmlns:a16="http://schemas.microsoft.com/office/drawing/2014/main" id="{09050342-3577-4DC7-B42C-F420715E8B73}"/>
              </a:ext>
            </a:extLst>
          </p:cNvPr>
          <p:cNvPicPr>
            <a:picLocks noChangeAspect="1"/>
          </p:cNvPicPr>
          <p:nvPr/>
        </p:nvPicPr>
        <p:blipFill>
          <a:blip r:embed="rId7"/>
          <a:srcRect/>
          <a:stretch>
            <a:fillRect/>
          </a:stretch>
        </p:blipFill>
        <p:spPr>
          <a:xfrm>
            <a:off x="12849147" y="8348599"/>
            <a:ext cx="4289685" cy="19384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3"/>
          <a:srcRect/>
          <a:stretch>
            <a:fillRect/>
          </a:stretch>
        </p:blipFill>
        <p:spPr>
          <a:xfrm rot="-10800000">
            <a:off x="16910620" y="9048546"/>
            <a:ext cx="955049" cy="955049"/>
          </a:xfrm>
          <a:prstGeom prst="rect">
            <a:avLst/>
          </a:prstGeom>
        </p:spPr>
      </p:pic>
      <p:sp>
        <p:nvSpPr>
          <p:cNvPr id="3" name="Rectangle 2">
            <a:extLst>
              <a:ext uri="{FF2B5EF4-FFF2-40B4-BE49-F238E27FC236}">
                <a16:creationId xmlns:a16="http://schemas.microsoft.com/office/drawing/2014/main" id="{A64247B7-54C5-4BAE-A3C8-40BCC770E9EB}"/>
              </a:ext>
            </a:extLst>
          </p:cNvPr>
          <p:cNvSpPr/>
          <p:nvPr/>
        </p:nvSpPr>
        <p:spPr>
          <a:xfrm>
            <a:off x="9025217" y="49588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a:ln>
                  <a:noFill/>
                </a:ln>
                <a:solidFill>
                  <a:prstClr val="black"/>
                </a:solidFill>
                <a:effectLst/>
                <a:uLnTx/>
                <a:uFillTx/>
                <a:latin typeface="Calibri"/>
                <a:ea typeface="+mn-ea"/>
                <a:cs typeface="+mn-cs"/>
              </a:rPr>
              <a:t> </a:t>
            </a:r>
          </a:p>
        </p:txBody>
      </p:sp>
      <p:sp>
        <p:nvSpPr>
          <p:cNvPr id="9" name="TextBox 10">
            <a:extLst>
              <a:ext uri="{FF2B5EF4-FFF2-40B4-BE49-F238E27FC236}">
                <a16:creationId xmlns:a16="http://schemas.microsoft.com/office/drawing/2014/main" id="{DB8A90AA-C9E2-43EB-B1A5-8B399626D78E}"/>
              </a:ext>
            </a:extLst>
          </p:cNvPr>
          <p:cNvSpPr txBox="1"/>
          <p:nvPr/>
        </p:nvSpPr>
        <p:spPr>
          <a:xfrm>
            <a:off x="-1045740" y="932320"/>
            <a:ext cx="17373337" cy="1757276"/>
          </a:xfrm>
          <a:prstGeom prst="rect">
            <a:avLst/>
          </a:prstGeom>
          <a:noFill/>
        </p:spPr>
        <p:txBody>
          <a:bodyPr wrap="square" rtlCol="0">
            <a:spAutoFit/>
          </a:bodyPr>
          <a:lstStyle/>
          <a:p>
            <a:pPr marL="20638" marR="0" lvl="0" indent="0" algn="r" defTabSz="914400" rtl="0" eaLnBrk="1" fontAlgn="auto" latinLnBrk="0" hangingPunct="1">
              <a:lnSpc>
                <a:spcPct val="90000"/>
              </a:lnSpc>
              <a:spcBef>
                <a:spcPts val="0"/>
              </a:spcBef>
              <a:spcAft>
                <a:spcPts val="600"/>
              </a:spcAft>
              <a:buClrTx/>
              <a:buSzTx/>
              <a:buFontTx/>
              <a:buNone/>
              <a:tabLst/>
              <a:defRPr/>
            </a:pPr>
            <a:r>
              <a:rPr kumimoji="0" lang="en-US" sz="4800" b="1" i="0" u="none" strike="noStrike" kern="1200" cap="none" spc="0" normalizeH="0" baseline="0" noProof="0" err="1">
                <a:ln>
                  <a:noFill/>
                </a:ln>
                <a:solidFill>
                  <a:prstClr val="white"/>
                </a:solidFill>
                <a:effectLst/>
                <a:uLnTx/>
                <a:uFillTx/>
                <a:latin typeface="Montserrat" pitchFamily="2" charset="77"/>
                <a:ea typeface="+mn-ea"/>
                <a:cs typeface="+mn-cs"/>
              </a:rPr>
              <a:t>Replantear</a:t>
            </a:r>
            <a:r>
              <a:rPr kumimoji="0" lang="en-US" sz="4800" b="1" i="0" u="none" strike="noStrike" kern="1200" cap="none" spc="0" normalizeH="0" baseline="0" noProof="0">
                <a:ln>
                  <a:noFill/>
                </a:ln>
                <a:solidFill>
                  <a:prstClr val="white"/>
                </a:solidFill>
                <a:effectLst/>
                <a:uLnTx/>
                <a:uFillTx/>
                <a:latin typeface="Montserrat" pitchFamily="2" charset="77"/>
                <a:ea typeface="+mn-ea"/>
                <a:cs typeface="+mn-cs"/>
              </a:rPr>
              <a:t> </a:t>
            </a:r>
            <a:r>
              <a:rPr kumimoji="0" lang="en-US" sz="4800" b="1" i="0" u="none" strike="noStrike" kern="1200" cap="none" spc="0" normalizeH="0" baseline="0" noProof="0" err="1">
                <a:ln>
                  <a:noFill/>
                </a:ln>
                <a:solidFill>
                  <a:prstClr val="white"/>
                </a:solidFill>
                <a:effectLst/>
                <a:uLnTx/>
                <a:uFillTx/>
                <a:latin typeface="Montserrat" pitchFamily="2" charset="77"/>
                <a:ea typeface="+mn-ea"/>
                <a:cs typeface="+mn-cs"/>
              </a:rPr>
              <a:t>nuestros</a:t>
            </a:r>
            <a:r>
              <a:rPr kumimoji="0" lang="en-US" sz="4800" b="1" i="0" u="none" strike="noStrike" kern="1200" cap="none" spc="0" normalizeH="0" baseline="0" noProof="0">
                <a:ln>
                  <a:noFill/>
                </a:ln>
                <a:solidFill>
                  <a:prstClr val="white"/>
                </a:solidFill>
                <a:effectLst/>
                <a:uLnTx/>
                <a:uFillTx/>
                <a:latin typeface="Montserrat" pitchFamily="2" charset="77"/>
                <a:ea typeface="+mn-ea"/>
                <a:cs typeface="+mn-cs"/>
              </a:rPr>
              <a:t> </a:t>
            </a:r>
            <a:r>
              <a:rPr kumimoji="0" lang="en-US" sz="4800" b="1" i="0" u="none" strike="noStrike" kern="1200" cap="none" spc="0" normalizeH="0" baseline="0" noProof="0" err="1">
                <a:ln>
                  <a:noFill/>
                </a:ln>
                <a:solidFill>
                  <a:prstClr val="white"/>
                </a:solidFill>
                <a:effectLst/>
                <a:uLnTx/>
                <a:uFillTx/>
                <a:latin typeface="Montserrat" pitchFamily="2" charset="77"/>
                <a:ea typeface="+mn-ea"/>
                <a:cs typeface="+mn-cs"/>
              </a:rPr>
              <a:t>enfoques</a:t>
            </a:r>
            <a:r>
              <a:rPr kumimoji="0" lang="en-US" sz="4800" b="1" i="0" u="none" strike="noStrike" kern="1200" cap="none" spc="0" normalizeH="0" baseline="0" noProof="0">
                <a:ln>
                  <a:noFill/>
                </a:ln>
                <a:solidFill>
                  <a:prstClr val="white"/>
                </a:solidFill>
                <a:effectLst/>
                <a:uLnTx/>
                <a:uFillTx/>
                <a:latin typeface="Montserrat" pitchFamily="2" charset="77"/>
                <a:ea typeface="+mn-ea"/>
                <a:cs typeface="+mn-cs"/>
              </a:rPr>
              <a:t> y </a:t>
            </a:r>
            <a:r>
              <a:rPr kumimoji="0" lang="en-US" sz="4800" b="1" i="0" u="none" strike="noStrike" kern="1200" cap="none" spc="0" normalizeH="0" baseline="0" noProof="0" err="1">
                <a:ln>
                  <a:noFill/>
                </a:ln>
                <a:solidFill>
                  <a:prstClr val="white"/>
                </a:solidFill>
                <a:effectLst/>
                <a:uLnTx/>
                <a:uFillTx/>
                <a:latin typeface="Montserrat" pitchFamily="2" charset="77"/>
                <a:ea typeface="+mn-ea"/>
                <a:cs typeface="+mn-cs"/>
              </a:rPr>
              <a:t>servicios</a:t>
            </a:r>
            <a:r>
              <a:rPr kumimoji="0" lang="en-US" sz="4800" b="1" i="0" u="none" strike="noStrike" kern="1200" cap="none" spc="0" normalizeH="0" baseline="0" noProof="0">
                <a:ln>
                  <a:noFill/>
                </a:ln>
                <a:solidFill>
                  <a:prstClr val="white"/>
                </a:solidFill>
                <a:effectLst/>
                <a:uLnTx/>
                <a:uFillTx/>
                <a:latin typeface="Montserrat" pitchFamily="2" charset="77"/>
                <a:ea typeface="+mn-ea"/>
                <a:cs typeface="+mn-cs"/>
              </a:rPr>
              <a:t> locales</a:t>
            </a:r>
            <a:endParaRPr kumimoji="0" lang="en-US" sz="4000" b="1" i="0" u="none" strike="noStrike" kern="1200" cap="none" spc="0" normalizeH="0" baseline="0" noProof="0">
              <a:ln>
                <a:noFill/>
              </a:ln>
              <a:solidFill>
                <a:prstClr val="white"/>
              </a:solidFill>
              <a:effectLst/>
              <a:uLnTx/>
              <a:uFillTx/>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5999" b="1" i="0" u="none" strike="noStrike" kern="1200" cap="none" spc="0" normalizeH="0" baseline="0" noProof="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endParaRPr>
          </a:p>
        </p:txBody>
      </p:sp>
      <p:pic>
        <p:nvPicPr>
          <p:cNvPr id="11" name="Picture 10">
            <a:extLst>
              <a:ext uri="{FF2B5EF4-FFF2-40B4-BE49-F238E27FC236}">
                <a16:creationId xmlns:a16="http://schemas.microsoft.com/office/drawing/2014/main" id="{19825CA7-257A-4A5A-8087-FD4CFFE211DD}"/>
              </a:ext>
            </a:extLst>
          </p:cNvPr>
          <p:cNvPicPr>
            <a:picLocks noChangeAspect="1"/>
          </p:cNvPicPr>
          <p:nvPr/>
        </p:nvPicPr>
        <p:blipFill>
          <a:blip r:embed="rId4"/>
          <a:stretch>
            <a:fillRect/>
          </a:stretch>
        </p:blipFill>
        <p:spPr>
          <a:xfrm>
            <a:off x="1120028" y="2681044"/>
            <a:ext cx="2599207" cy="2575895"/>
          </a:xfrm>
          <a:prstGeom prst="rect">
            <a:avLst/>
          </a:prstGeom>
        </p:spPr>
      </p:pic>
      <p:pic>
        <p:nvPicPr>
          <p:cNvPr id="13" name="Picture 12">
            <a:extLst>
              <a:ext uri="{FF2B5EF4-FFF2-40B4-BE49-F238E27FC236}">
                <a16:creationId xmlns:a16="http://schemas.microsoft.com/office/drawing/2014/main" id="{B3379996-818D-45C0-828B-09DFC78DFC0D}"/>
              </a:ext>
            </a:extLst>
          </p:cNvPr>
          <p:cNvPicPr>
            <a:picLocks noChangeAspect="1"/>
          </p:cNvPicPr>
          <p:nvPr/>
        </p:nvPicPr>
        <p:blipFill>
          <a:blip r:embed="rId5"/>
          <a:stretch>
            <a:fillRect/>
          </a:stretch>
        </p:blipFill>
        <p:spPr>
          <a:xfrm>
            <a:off x="4776382" y="2687087"/>
            <a:ext cx="2742083" cy="2559102"/>
          </a:xfrm>
          <a:prstGeom prst="rect">
            <a:avLst/>
          </a:prstGeom>
        </p:spPr>
      </p:pic>
      <p:pic>
        <p:nvPicPr>
          <p:cNvPr id="15" name="Picture 14">
            <a:extLst>
              <a:ext uri="{FF2B5EF4-FFF2-40B4-BE49-F238E27FC236}">
                <a16:creationId xmlns:a16="http://schemas.microsoft.com/office/drawing/2014/main" id="{1202FB3B-00D0-4590-877B-001C53E59239}"/>
              </a:ext>
            </a:extLst>
          </p:cNvPr>
          <p:cNvPicPr>
            <a:picLocks noChangeAspect="1"/>
          </p:cNvPicPr>
          <p:nvPr/>
        </p:nvPicPr>
        <p:blipFill>
          <a:blip r:embed="rId6"/>
          <a:stretch>
            <a:fillRect/>
          </a:stretch>
        </p:blipFill>
        <p:spPr>
          <a:xfrm>
            <a:off x="8437636" y="2687056"/>
            <a:ext cx="2599207" cy="2560857"/>
          </a:xfrm>
          <a:prstGeom prst="rect">
            <a:avLst/>
          </a:prstGeom>
        </p:spPr>
      </p:pic>
      <p:sp>
        <p:nvSpPr>
          <p:cNvPr id="16" name="Title 1">
            <a:extLst>
              <a:ext uri="{FF2B5EF4-FFF2-40B4-BE49-F238E27FC236}">
                <a16:creationId xmlns:a16="http://schemas.microsoft.com/office/drawing/2014/main" id="{58BE36E3-8ECF-4242-871E-9BD8FFD314A0}"/>
              </a:ext>
            </a:extLst>
          </p:cNvPr>
          <p:cNvSpPr txBox="1">
            <a:spLocks/>
          </p:cNvSpPr>
          <p:nvPr/>
        </p:nvSpPr>
        <p:spPr bwMode="auto">
          <a:xfrm>
            <a:off x="1404530" y="5397455"/>
            <a:ext cx="2304256" cy="31399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600" b="1" i="1" kern="1200">
                <a:solidFill>
                  <a:schemeClr val="tx2"/>
                </a:solidFill>
                <a:latin typeface="Arial" pitchFamily="34" charset="0"/>
                <a:ea typeface="+mj-ea"/>
                <a:cs typeface="Arial" pitchFamily="34" charset="0"/>
              </a:defRPr>
            </a:lvl1pPr>
            <a:lvl2pPr algn="l" rtl="0" eaLnBrk="1" fontAlgn="base" hangingPunct="1">
              <a:spcBef>
                <a:spcPct val="0"/>
              </a:spcBef>
              <a:spcAft>
                <a:spcPct val="0"/>
              </a:spcAft>
              <a:defRPr sz="2600" b="1" i="1">
                <a:solidFill>
                  <a:schemeClr val="tx1"/>
                </a:solidFill>
                <a:latin typeface="Arial" pitchFamily="34"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a:lstStyle>
          <a:p>
            <a:r>
              <a:rPr lang="es-ES_tradnl" sz="2800" i="0">
                <a:solidFill>
                  <a:schemeClr val="bg1"/>
                </a:solidFill>
              </a:rPr>
              <a:t>Acompañar</a:t>
            </a:r>
          </a:p>
        </p:txBody>
      </p:sp>
      <p:sp>
        <p:nvSpPr>
          <p:cNvPr id="17" name="Title 1">
            <a:extLst>
              <a:ext uri="{FF2B5EF4-FFF2-40B4-BE49-F238E27FC236}">
                <a16:creationId xmlns:a16="http://schemas.microsoft.com/office/drawing/2014/main" id="{3F7F9774-437C-4CB8-896B-F1483A36445C}"/>
              </a:ext>
            </a:extLst>
          </p:cNvPr>
          <p:cNvSpPr txBox="1">
            <a:spLocks/>
          </p:cNvSpPr>
          <p:nvPr/>
        </p:nvSpPr>
        <p:spPr bwMode="auto">
          <a:xfrm>
            <a:off x="5239025" y="5395537"/>
            <a:ext cx="1703996" cy="3398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600" b="1" i="1" kern="1200">
                <a:solidFill>
                  <a:schemeClr val="tx2"/>
                </a:solidFill>
                <a:latin typeface="Arial" pitchFamily="34" charset="0"/>
                <a:ea typeface="+mj-ea"/>
                <a:cs typeface="Arial" pitchFamily="34" charset="0"/>
              </a:defRPr>
            </a:lvl1pPr>
            <a:lvl2pPr algn="l" rtl="0" eaLnBrk="1" fontAlgn="base" hangingPunct="1">
              <a:spcBef>
                <a:spcPct val="0"/>
              </a:spcBef>
              <a:spcAft>
                <a:spcPct val="0"/>
              </a:spcAft>
              <a:defRPr sz="2600" b="1" i="1">
                <a:solidFill>
                  <a:schemeClr val="tx1"/>
                </a:solidFill>
                <a:latin typeface="Arial" pitchFamily="34"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a:lstStyle>
          <a:p>
            <a:r>
              <a:rPr lang="es-ES_tradnl" sz="2800" i="0">
                <a:solidFill>
                  <a:schemeClr val="bg1"/>
                </a:solidFill>
              </a:rPr>
              <a:t>Preparar</a:t>
            </a:r>
          </a:p>
        </p:txBody>
      </p:sp>
      <p:sp>
        <p:nvSpPr>
          <p:cNvPr id="18" name="Title 1">
            <a:extLst>
              <a:ext uri="{FF2B5EF4-FFF2-40B4-BE49-F238E27FC236}">
                <a16:creationId xmlns:a16="http://schemas.microsoft.com/office/drawing/2014/main" id="{10CFF1D2-E15B-4028-9432-7EB9029F3EEA}"/>
              </a:ext>
            </a:extLst>
          </p:cNvPr>
          <p:cNvSpPr txBox="1">
            <a:spLocks/>
          </p:cNvSpPr>
          <p:nvPr/>
        </p:nvSpPr>
        <p:spPr bwMode="auto">
          <a:xfrm>
            <a:off x="8646299" y="5459202"/>
            <a:ext cx="2173084" cy="3398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600" b="1" i="1" kern="1200">
                <a:solidFill>
                  <a:schemeClr val="tx2"/>
                </a:solidFill>
                <a:latin typeface="Arial" pitchFamily="34" charset="0"/>
                <a:ea typeface="+mj-ea"/>
                <a:cs typeface="Arial" pitchFamily="34" charset="0"/>
              </a:defRPr>
            </a:lvl1pPr>
            <a:lvl2pPr algn="l" rtl="0" eaLnBrk="1" fontAlgn="base" hangingPunct="1">
              <a:spcBef>
                <a:spcPct val="0"/>
              </a:spcBef>
              <a:spcAft>
                <a:spcPct val="0"/>
              </a:spcAft>
              <a:defRPr sz="2600" b="1" i="1">
                <a:solidFill>
                  <a:schemeClr val="tx1"/>
                </a:solidFill>
                <a:latin typeface="Arial" pitchFamily="34"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a:lstStyle>
          <a:p>
            <a:r>
              <a:rPr lang="es-ES_tradnl" sz="2800" i="0">
                <a:solidFill>
                  <a:schemeClr val="bg1"/>
                </a:solidFill>
              </a:rPr>
              <a:t>Conectar</a:t>
            </a:r>
          </a:p>
        </p:txBody>
      </p:sp>
      <p:pic>
        <p:nvPicPr>
          <p:cNvPr id="19" name="Picture 18">
            <a:extLst>
              <a:ext uri="{FF2B5EF4-FFF2-40B4-BE49-F238E27FC236}">
                <a16:creationId xmlns:a16="http://schemas.microsoft.com/office/drawing/2014/main" id="{2E110435-D0FB-40E0-8FDE-E86388248351}"/>
              </a:ext>
            </a:extLst>
          </p:cNvPr>
          <p:cNvPicPr>
            <a:picLocks noChangeAspect="1"/>
          </p:cNvPicPr>
          <p:nvPr/>
        </p:nvPicPr>
        <p:blipFill>
          <a:blip r:embed="rId7"/>
          <a:stretch>
            <a:fillRect/>
          </a:stretch>
        </p:blipFill>
        <p:spPr>
          <a:xfrm>
            <a:off x="12371353" y="2683777"/>
            <a:ext cx="3819363" cy="5877421"/>
          </a:xfrm>
          <a:prstGeom prst="rect">
            <a:avLst/>
          </a:prstGeom>
        </p:spPr>
      </p:pic>
      <p:sp>
        <p:nvSpPr>
          <p:cNvPr id="4" name="TextBox 3">
            <a:extLst>
              <a:ext uri="{FF2B5EF4-FFF2-40B4-BE49-F238E27FC236}">
                <a16:creationId xmlns:a16="http://schemas.microsoft.com/office/drawing/2014/main" id="{B32C5164-5EB9-422F-8C7F-E058FF3B49FF}"/>
              </a:ext>
            </a:extLst>
          </p:cNvPr>
          <p:cNvSpPr txBox="1"/>
          <p:nvPr/>
        </p:nvSpPr>
        <p:spPr>
          <a:xfrm>
            <a:off x="95759" y="6870261"/>
            <a:ext cx="11554415" cy="1754326"/>
          </a:xfrm>
          <a:prstGeom prst="rect">
            <a:avLst/>
          </a:prstGeom>
          <a:noFill/>
        </p:spPr>
        <p:txBody>
          <a:bodyPr wrap="square" rtlCol="0" anchor="t">
            <a:spAutoFit/>
          </a:bodyPr>
          <a:lstStyle/>
          <a:p>
            <a:pPr algn="ctr"/>
            <a:r>
              <a:rPr lang="en-US" sz="5400" b="1" i="1" spc="53" err="1">
                <a:solidFill>
                  <a:srgbClr val="FFFF00"/>
                </a:solidFill>
                <a:latin typeface="Montserrat Light"/>
              </a:rPr>
              <a:t>Imaginar</a:t>
            </a:r>
            <a:r>
              <a:rPr lang="en-US" sz="5400" b="1" i="1" spc="53">
                <a:solidFill>
                  <a:srgbClr val="EDE6E2"/>
                </a:solidFill>
                <a:latin typeface="Montserrat Light"/>
              </a:rPr>
              <a:t> - </a:t>
            </a:r>
            <a:r>
              <a:rPr lang="en-US" sz="5400" b="1" i="1" spc="53" err="1">
                <a:solidFill>
                  <a:schemeClr val="accent4"/>
                </a:solidFill>
                <a:latin typeface="Montserrat Light"/>
              </a:rPr>
              <a:t>Replantear</a:t>
            </a:r>
            <a:r>
              <a:rPr lang="en-US" sz="5400" b="1" i="1" spc="53">
                <a:solidFill>
                  <a:srgbClr val="EDE6E2"/>
                </a:solidFill>
                <a:latin typeface="Montserrat Light"/>
              </a:rPr>
              <a:t> – </a:t>
            </a:r>
            <a:r>
              <a:rPr lang="en-US" sz="5400" b="1" i="1" spc="53" err="1">
                <a:solidFill>
                  <a:schemeClr val="accent5">
                    <a:lumMod val="75000"/>
                  </a:schemeClr>
                </a:solidFill>
                <a:latin typeface="Montserrat Light"/>
              </a:rPr>
              <a:t>Innovar</a:t>
            </a:r>
            <a:r>
              <a:rPr lang="en-US" sz="5400" b="1" i="1" spc="53">
                <a:solidFill>
                  <a:srgbClr val="EDE6E2"/>
                </a:solidFill>
                <a:latin typeface="Montserrat Light"/>
              </a:rPr>
              <a:t> </a:t>
            </a:r>
            <a:r>
              <a:rPr lang="en-US" sz="5400" b="1" i="1" u="sng" spc="53">
                <a:solidFill>
                  <a:srgbClr val="FF0000"/>
                </a:solidFill>
                <a:latin typeface="Montserrat Light"/>
              </a:rPr>
              <a:t>Activar</a:t>
            </a:r>
            <a:r>
              <a:rPr lang="en-US" sz="5400" b="1" i="1" spc="53">
                <a:solidFill>
                  <a:srgbClr val="FF0000"/>
                </a:solidFill>
                <a:latin typeface="Montserrat Light"/>
              </a:rPr>
              <a:t> </a:t>
            </a:r>
            <a:endParaRPr lang="en-US" sz="5400" b="1" spc="53">
              <a:solidFill>
                <a:srgbClr val="FF0000"/>
              </a:solidFill>
              <a:latin typeface="Montserrat Light"/>
            </a:endParaRPr>
          </a:p>
        </p:txBody>
      </p:sp>
    </p:spTree>
    <p:extLst>
      <p:ext uri="{BB962C8B-B14F-4D97-AF65-F5344CB8AC3E}">
        <p14:creationId xmlns:p14="http://schemas.microsoft.com/office/powerpoint/2010/main" val="216471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0"/>
                                        <p:tgtEl>
                                          <p:spTgt spid="11"/>
                                        </p:tgtEl>
                                      </p:cBhvr>
                                    </p:animEffect>
                                  </p:childTnLst>
                                </p:cTn>
                              </p:par>
                            </p:childTnLst>
                          </p:cTn>
                        </p:par>
                        <p:par>
                          <p:cTn id="8" fill="hold">
                            <p:stCondLst>
                              <p:cond delay="6000"/>
                            </p:stCondLst>
                            <p:childTnLst>
                              <p:par>
                                <p:cTn id="9" presetID="21"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5000"/>
                                        <p:tgtEl>
                                          <p:spTgt spid="13"/>
                                        </p:tgtEl>
                                      </p:cBhvr>
                                    </p:animEffect>
                                  </p:childTnLst>
                                </p:cTn>
                              </p:par>
                            </p:childTnLst>
                          </p:cTn>
                        </p:par>
                        <p:par>
                          <p:cTn id="12" fill="hold">
                            <p:stCondLst>
                              <p:cond delay="11000"/>
                            </p:stCondLst>
                            <p:childTnLst>
                              <p:par>
                                <p:cTn id="13" presetID="21"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1000" y="381000"/>
            <a:ext cx="955049" cy="955049"/>
          </a:xfrm>
          <a:prstGeom prst="rect">
            <a:avLst/>
          </a:prstGeom>
        </p:spPr>
      </p:pic>
      <p:pic>
        <p:nvPicPr>
          <p:cNvPr id="3" name="Picture 3"/>
          <p:cNvPicPr>
            <a:picLocks noChangeAspect="1"/>
          </p:cNvPicPr>
          <p:nvPr/>
        </p:nvPicPr>
        <p:blipFill>
          <a:blip r:embed="rId3"/>
          <a:srcRect/>
          <a:stretch>
            <a:fillRect/>
          </a:stretch>
        </p:blipFill>
        <p:spPr>
          <a:xfrm rot="-10800000">
            <a:off x="16951951" y="8950951"/>
            <a:ext cx="955049" cy="955049"/>
          </a:xfrm>
          <a:prstGeom prst="rect">
            <a:avLst/>
          </a:prstGeom>
        </p:spPr>
      </p:pic>
      <p:sp>
        <p:nvSpPr>
          <p:cNvPr id="9" name="Rectangle 8">
            <a:extLst>
              <a:ext uri="{FF2B5EF4-FFF2-40B4-BE49-F238E27FC236}">
                <a16:creationId xmlns:a16="http://schemas.microsoft.com/office/drawing/2014/main" id="{02928845-8D42-4C90-8954-A6BABDB9B38A}"/>
              </a:ext>
            </a:extLst>
          </p:cNvPr>
          <p:cNvSpPr/>
          <p:nvPr/>
        </p:nvSpPr>
        <p:spPr>
          <a:xfrm>
            <a:off x="299357" y="1194349"/>
            <a:ext cx="11561719" cy="10378226"/>
          </a:xfrm>
          <a:prstGeom prst="rect">
            <a:avLst/>
          </a:prstGeom>
        </p:spPr>
        <p:txBody>
          <a:bodyPr wrap="square" anchor="t">
            <a:spAutoFit/>
          </a:bodyPr>
          <a:lstStyle/>
          <a:p>
            <a:endParaRPr lang="en-GB" sz="2000">
              <a:solidFill>
                <a:schemeClr val="bg1"/>
              </a:solidFill>
              <a:cs typeface="Calibri"/>
            </a:endParaRPr>
          </a:p>
          <a:p>
            <a:pPr marL="342900" indent="-342900">
              <a:buFont typeface="Arial"/>
              <a:buChar char="•"/>
            </a:pPr>
            <a:endParaRPr lang="en-GB" sz="2000">
              <a:solidFill>
                <a:schemeClr val="bg1"/>
              </a:solidFill>
              <a:cs typeface="Calibri"/>
            </a:endParaRPr>
          </a:p>
          <a:p>
            <a:pPr marL="1006475" indent="-457200">
              <a:lnSpc>
                <a:spcPct val="90000"/>
              </a:lnSpc>
              <a:spcAft>
                <a:spcPts val="600"/>
              </a:spcAft>
              <a:buFont typeface="Wingdings"/>
              <a:buChar char="v"/>
            </a:pPr>
            <a:r>
              <a:rPr lang="es-SV" sz="2800" b="1">
                <a:solidFill>
                  <a:schemeClr val="bg1"/>
                </a:solidFill>
                <a:ea typeface="+mn-lt"/>
                <a:cs typeface="+mn-lt"/>
              </a:rPr>
              <a:t>Priorizar a las personas y comunidades</a:t>
            </a:r>
            <a:r>
              <a:rPr lang="es-SV" sz="2800" b="1">
                <a:solidFill>
                  <a:schemeClr val="bg2"/>
                </a:solidFill>
                <a:ea typeface="+mn-lt"/>
                <a:cs typeface="+mn-lt"/>
              </a:rPr>
              <a:t>: </a:t>
            </a:r>
            <a:endParaRPr lang="en-US" sz="2000">
              <a:solidFill>
                <a:schemeClr val="bg2"/>
              </a:solidFill>
              <a:latin typeface="Montserrat"/>
              <a:ea typeface="+mn-lt"/>
              <a:cs typeface="Montserrat"/>
            </a:endParaRPr>
          </a:p>
          <a:p>
            <a:pPr marL="549275" algn="just">
              <a:spcBef>
                <a:spcPct val="20000"/>
              </a:spcBef>
              <a:spcAft>
                <a:spcPts val="600"/>
              </a:spcAft>
            </a:pPr>
            <a:r>
              <a:rPr lang="en-US" sz="2000">
                <a:solidFill>
                  <a:srgbClr val="92D050"/>
                </a:solidFill>
                <a:latin typeface="Calibri"/>
                <a:cs typeface="Montserrat"/>
              </a:rPr>
              <a:t>Liderazgo comunitario a través de la educación en RRD. </a:t>
            </a:r>
            <a:endParaRPr lang="es-SV" sz="2000">
              <a:solidFill>
                <a:srgbClr val="92D050"/>
              </a:solidFill>
              <a:latin typeface="Calibri"/>
              <a:cs typeface="Montserrat"/>
            </a:endParaRPr>
          </a:p>
          <a:p>
            <a:pPr marL="549275" algn="just">
              <a:spcBef>
                <a:spcPct val="20000"/>
              </a:spcBef>
              <a:spcAft>
                <a:spcPts val="600"/>
              </a:spcAft>
            </a:pPr>
            <a:r>
              <a:rPr lang="en-US" sz="2000">
                <a:solidFill>
                  <a:srgbClr val="92D050"/>
                </a:solidFill>
                <a:latin typeface="Calibri"/>
                <a:cs typeface="Montserrat"/>
              </a:rPr>
              <a:t>Reinventar, innovar los mecanismos, instrumentos y herramientas para el trabajo participativo e inclusivo de nuestras comunidades. </a:t>
            </a:r>
            <a:endParaRPr lang="es-SV" sz="2000">
              <a:solidFill>
                <a:srgbClr val="92D050"/>
              </a:solidFill>
              <a:latin typeface="Calibri"/>
              <a:cs typeface="Montserrat"/>
            </a:endParaRPr>
          </a:p>
          <a:p>
            <a:pPr marL="549275" algn="just">
              <a:spcBef>
                <a:spcPct val="20000"/>
              </a:spcBef>
              <a:spcAft>
                <a:spcPts val="600"/>
              </a:spcAft>
            </a:pPr>
            <a:r>
              <a:rPr lang="en-US" sz="2000">
                <a:solidFill>
                  <a:srgbClr val="92D050"/>
                </a:solidFill>
                <a:latin typeface="Calibri"/>
                <a:cs typeface="Montserrat"/>
              </a:rPr>
              <a:t>Potenciar el uso de recursos técnologicos de manera adecuada como herramientas para el trabajo comunitario integrador. </a:t>
            </a:r>
            <a:endParaRPr lang="es-SV" sz="2000">
              <a:solidFill>
                <a:srgbClr val="92D050"/>
              </a:solidFill>
              <a:latin typeface="Calibri"/>
              <a:cs typeface="Montserrat"/>
            </a:endParaRPr>
          </a:p>
          <a:p>
            <a:pPr marL="549275" algn="just">
              <a:spcBef>
                <a:spcPct val="20000"/>
              </a:spcBef>
              <a:spcAft>
                <a:spcPts val="600"/>
              </a:spcAft>
            </a:pPr>
            <a:r>
              <a:rPr lang="en-US" sz="2000" i="1">
                <a:solidFill>
                  <a:srgbClr val="92D050"/>
                </a:solidFill>
                <a:latin typeface="Calibri"/>
                <a:cs typeface="Montserrat"/>
              </a:rPr>
              <a:t>Consultas locales –Planes familiars </a:t>
            </a:r>
            <a:r>
              <a:rPr lang="en-US" sz="2000" i="1" err="1">
                <a:solidFill>
                  <a:srgbClr val="92D050"/>
                </a:solidFill>
                <a:latin typeface="Calibri"/>
                <a:cs typeface="Montserrat"/>
              </a:rPr>
              <a:t>virtuales</a:t>
            </a:r>
            <a:r>
              <a:rPr lang="en-US" sz="2000" i="1">
                <a:solidFill>
                  <a:srgbClr val="92D050"/>
                </a:solidFill>
                <a:latin typeface="Calibri"/>
                <a:cs typeface="Montserrat"/>
              </a:rPr>
              <a:t>. </a:t>
            </a:r>
            <a:r>
              <a:rPr lang="en-US" sz="2000" i="1" err="1">
                <a:solidFill>
                  <a:srgbClr val="92D050"/>
                </a:solidFill>
                <a:latin typeface="Calibri"/>
                <a:cs typeface="Montserrat"/>
              </a:rPr>
              <a:t>Uso</a:t>
            </a:r>
            <a:r>
              <a:rPr lang="en-US" sz="2000" i="1">
                <a:solidFill>
                  <a:srgbClr val="92D050"/>
                </a:solidFill>
                <a:latin typeface="Calibri"/>
                <a:cs typeface="Montserrat"/>
              </a:rPr>
              <a:t> de drones para </a:t>
            </a:r>
            <a:r>
              <a:rPr lang="en-US" sz="2000" i="1" err="1">
                <a:solidFill>
                  <a:srgbClr val="92D050"/>
                </a:solidFill>
                <a:latin typeface="Calibri"/>
                <a:cs typeface="Montserrat"/>
              </a:rPr>
              <a:t>mapas</a:t>
            </a:r>
            <a:r>
              <a:rPr lang="en-US" sz="2000" i="1">
                <a:solidFill>
                  <a:srgbClr val="92D050"/>
                </a:solidFill>
                <a:latin typeface="Calibri"/>
                <a:cs typeface="Montserrat"/>
              </a:rPr>
              <a:t> </a:t>
            </a:r>
            <a:r>
              <a:rPr lang="en-US" sz="2000" i="1" err="1">
                <a:solidFill>
                  <a:srgbClr val="92D050"/>
                </a:solidFill>
                <a:latin typeface="Calibri"/>
                <a:cs typeface="Montserrat"/>
              </a:rPr>
              <a:t>comunitarios</a:t>
            </a:r>
            <a:r>
              <a:rPr lang="en-US" sz="2000" i="1">
                <a:solidFill>
                  <a:srgbClr val="92D050"/>
                </a:solidFill>
                <a:latin typeface="Calibri"/>
                <a:cs typeface="Montserrat"/>
              </a:rPr>
              <a:t>. </a:t>
            </a:r>
            <a:endParaRPr lang="es-SV" sz="2000" i="1">
              <a:solidFill>
                <a:srgbClr val="92D050"/>
              </a:solidFill>
              <a:latin typeface="Calibri"/>
              <a:cs typeface="Montserrat"/>
            </a:endParaRPr>
          </a:p>
          <a:p>
            <a:pPr marL="892175" indent="-342900" algn="just">
              <a:lnSpc>
                <a:spcPct val="90000"/>
              </a:lnSpc>
              <a:spcAft>
                <a:spcPts val="600"/>
              </a:spcAft>
              <a:buFont typeface="Arial"/>
              <a:buChar char="•"/>
            </a:pPr>
            <a:endParaRPr lang="es-SV" sz="2000" b="1">
              <a:solidFill>
                <a:schemeClr val="bg1"/>
              </a:solidFill>
              <a:latin typeface="Montserrat" pitchFamily="2" charset="77"/>
              <a:cs typeface="Montserrat"/>
            </a:endParaRPr>
          </a:p>
          <a:p>
            <a:pPr marL="892175" indent="-342900" algn="just">
              <a:lnSpc>
                <a:spcPct val="90000"/>
              </a:lnSpc>
              <a:spcAft>
                <a:spcPts val="600"/>
              </a:spcAft>
              <a:buFont typeface="Wingdings"/>
              <a:buChar char="v"/>
            </a:pPr>
            <a:r>
              <a:rPr lang="es-SV" sz="2400" b="1">
                <a:solidFill>
                  <a:schemeClr val="bg1"/>
                </a:solidFill>
                <a:latin typeface="Montserrat"/>
                <a:cs typeface="Montserrat"/>
              </a:rPr>
              <a:t>Los eventos climatológicos extremos y otras amenazas, como el Cambio Climático no se detendrán.</a:t>
            </a:r>
            <a:endParaRPr lang="es-SV" sz="2000" b="1">
              <a:solidFill>
                <a:schemeClr val="bg1"/>
              </a:solidFill>
              <a:latin typeface="Montserrat"/>
              <a:cs typeface="Montserrat"/>
            </a:endParaRPr>
          </a:p>
          <a:p>
            <a:pPr marL="549275" algn="just">
              <a:lnSpc>
                <a:spcPct val="90000"/>
              </a:lnSpc>
              <a:spcAft>
                <a:spcPts val="600"/>
              </a:spcAft>
            </a:pPr>
            <a:r>
              <a:rPr lang="es-SV" sz="2400">
                <a:solidFill>
                  <a:srgbClr val="92D050"/>
                </a:solidFill>
                <a:latin typeface="Calibri"/>
                <a:cs typeface="Montserrat"/>
              </a:rPr>
              <a:t>Reforzar mecanismos de anticipación vinculados y en conjunto.</a:t>
            </a:r>
            <a:endParaRPr lang="es-SV" sz="2400">
              <a:latin typeface="Calibri"/>
              <a:cs typeface="Calibri"/>
            </a:endParaRPr>
          </a:p>
          <a:p>
            <a:pPr marL="892175" indent="-342900" algn="just">
              <a:lnSpc>
                <a:spcPct val="90000"/>
              </a:lnSpc>
              <a:spcAft>
                <a:spcPts val="600"/>
              </a:spcAft>
              <a:buFont typeface="Arial"/>
              <a:buChar char="•"/>
            </a:pPr>
            <a:endParaRPr lang="es-SV" sz="2000" b="1">
              <a:solidFill>
                <a:prstClr val="white"/>
              </a:solidFill>
              <a:latin typeface="Montserrat" pitchFamily="2" charset="77"/>
              <a:cs typeface="Montserrat" pitchFamily="2" charset="77"/>
            </a:endParaRPr>
          </a:p>
          <a:p>
            <a:pPr marL="892175" indent="-342900" algn="just">
              <a:lnSpc>
                <a:spcPct val="90000"/>
              </a:lnSpc>
              <a:spcAft>
                <a:spcPts val="600"/>
              </a:spcAft>
              <a:buFont typeface="Wingdings"/>
              <a:buChar char="v"/>
            </a:pPr>
            <a:r>
              <a:rPr lang="es-SV" sz="2400" b="1">
                <a:solidFill>
                  <a:schemeClr val="bg1"/>
                </a:solidFill>
                <a:latin typeface="Montserrat"/>
                <a:cs typeface="Montserrat"/>
              </a:rPr>
              <a:t>Promover la inclusión social – Enfoques diferenciados, por ejemplo: por género y personas con discapacidad.</a:t>
            </a:r>
            <a:r>
              <a:rPr lang="es-SV" sz="2400" b="1">
                <a:solidFill>
                  <a:srgbClr val="000000"/>
                </a:solidFill>
                <a:latin typeface="Montserrat"/>
                <a:cs typeface="Montserrat"/>
              </a:rPr>
              <a:t> </a:t>
            </a:r>
          </a:p>
          <a:p>
            <a:pPr marL="549275" algn="just">
              <a:lnSpc>
                <a:spcPct val="90000"/>
              </a:lnSpc>
              <a:spcAft>
                <a:spcPts val="600"/>
              </a:spcAft>
            </a:pPr>
            <a:r>
              <a:rPr lang="es-SV" sz="2400">
                <a:solidFill>
                  <a:srgbClr val="92D050"/>
                </a:solidFill>
                <a:latin typeface="Calibri"/>
                <a:cs typeface="Montserrat"/>
              </a:rPr>
              <a:t>Escuchar  - contextualizar. Reducir el estigma social y la discriminación.</a:t>
            </a:r>
            <a:endParaRPr lang="es-SV" sz="2400">
              <a:latin typeface="Calibri"/>
              <a:cs typeface="Calibri"/>
            </a:endParaRPr>
          </a:p>
          <a:p>
            <a:pPr marL="993775" indent="-444500" algn="just">
              <a:lnSpc>
                <a:spcPct val="90000"/>
              </a:lnSpc>
              <a:spcAft>
                <a:spcPts val="600"/>
              </a:spcAft>
              <a:buFont typeface="Arial" pitchFamily="2" charset="2"/>
              <a:buChar char="•"/>
            </a:pPr>
            <a:endParaRPr lang="en-GB" sz="2000" b="1">
              <a:solidFill>
                <a:prstClr val="white"/>
              </a:solidFill>
              <a:latin typeface="Montserrat" pitchFamily="2" charset="77"/>
              <a:cs typeface="Montserrat" pitchFamily="2" charset="77"/>
            </a:endParaRPr>
          </a:p>
          <a:p>
            <a:pPr marL="892175" indent="-342900" algn="just">
              <a:lnSpc>
                <a:spcPct val="90000"/>
              </a:lnSpc>
              <a:spcAft>
                <a:spcPts val="600"/>
              </a:spcAft>
              <a:buFont typeface="Wingdings"/>
              <a:buChar char="v"/>
            </a:pPr>
            <a:r>
              <a:rPr lang="en-GB" sz="2400" b="1" err="1">
                <a:solidFill>
                  <a:schemeClr val="bg1"/>
                </a:solidFill>
                <a:latin typeface="Montserrat"/>
                <a:cs typeface="Montserrat"/>
              </a:rPr>
              <a:t>Abordaje</a:t>
            </a:r>
            <a:r>
              <a:rPr lang="en-GB" sz="2400" b="1">
                <a:solidFill>
                  <a:schemeClr val="bg1"/>
                </a:solidFill>
                <a:latin typeface="Montserrat"/>
                <a:cs typeface="Montserrat"/>
              </a:rPr>
              <a:t> integral (multiples </a:t>
            </a:r>
            <a:r>
              <a:rPr lang="en-GB" sz="2400" b="1" err="1">
                <a:solidFill>
                  <a:schemeClr val="bg1"/>
                </a:solidFill>
                <a:latin typeface="Montserrat"/>
                <a:cs typeface="Montserrat"/>
              </a:rPr>
              <a:t>necesidades</a:t>
            </a:r>
            <a:r>
              <a:rPr lang="en-GB" sz="2400" b="1">
                <a:solidFill>
                  <a:schemeClr val="bg1"/>
                </a:solidFill>
                <a:latin typeface="Montserrat"/>
                <a:cs typeface="Montserrat"/>
              </a:rPr>
              <a:t> y con </a:t>
            </a:r>
            <a:r>
              <a:rPr lang="en-GB" sz="2400" b="1" err="1">
                <a:solidFill>
                  <a:schemeClr val="bg1"/>
                </a:solidFill>
                <a:latin typeface="Montserrat"/>
                <a:cs typeface="Montserrat"/>
              </a:rPr>
              <a:t>diversos</a:t>
            </a:r>
            <a:r>
              <a:rPr lang="en-GB" sz="2400" b="1">
                <a:solidFill>
                  <a:schemeClr val="bg1"/>
                </a:solidFill>
                <a:latin typeface="Montserrat"/>
                <a:cs typeface="Montserrat"/>
              </a:rPr>
              <a:t> </a:t>
            </a:r>
            <a:r>
              <a:rPr lang="en-GB" sz="2400" b="1" err="1">
                <a:solidFill>
                  <a:schemeClr val="bg1"/>
                </a:solidFill>
                <a:latin typeface="Montserrat"/>
                <a:cs typeface="Montserrat"/>
              </a:rPr>
              <a:t>actores</a:t>
            </a:r>
            <a:r>
              <a:rPr lang="en-GB" sz="2400" b="1">
                <a:solidFill>
                  <a:schemeClr val="bg1"/>
                </a:solidFill>
                <a:latin typeface="Montserrat"/>
                <a:cs typeface="Montserrat"/>
              </a:rPr>
              <a:t>):</a:t>
            </a:r>
            <a:r>
              <a:rPr lang="en-GB" sz="2000" b="1">
                <a:solidFill>
                  <a:schemeClr val="bg1"/>
                </a:solidFill>
                <a:latin typeface="Montserrat"/>
                <a:cs typeface="Montserrat"/>
              </a:rPr>
              <a:t> </a:t>
            </a:r>
          </a:p>
          <a:p>
            <a:pPr marL="549275" algn="just">
              <a:lnSpc>
                <a:spcPct val="90000"/>
              </a:lnSpc>
              <a:spcAft>
                <a:spcPts val="600"/>
              </a:spcAft>
            </a:pPr>
            <a:r>
              <a:rPr lang="en-GB" sz="2400" err="1">
                <a:solidFill>
                  <a:srgbClr val="92D050"/>
                </a:solidFill>
                <a:latin typeface="Calibri"/>
                <a:cs typeface="Montserrat"/>
              </a:rPr>
              <a:t>Mientras</a:t>
            </a:r>
            <a:r>
              <a:rPr lang="en-GB" sz="2400">
                <a:solidFill>
                  <a:srgbClr val="92D050"/>
                </a:solidFill>
                <a:latin typeface="Calibri"/>
                <a:cs typeface="Montserrat"/>
              </a:rPr>
              <a:t> se </a:t>
            </a:r>
            <a:r>
              <a:rPr lang="en-GB" sz="2400" err="1">
                <a:solidFill>
                  <a:srgbClr val="92D050"/>
                </a:solidFill>
                <a:latin typeface="Calibri"/>
                <a:cs typeface="Montserrat"/>
              </a:rPr>
              <a:t>reactiva</a:t>
            </a:r>
            <a:r>
              <a:rPr lang="en-GB" sz="2400">
                <a:solidFill>
                  <a:srgbClr val="92D050"/>
                </a:solidFill>
                <a:latin typeface="Calibri"/>
                <a:cs typeface="Montserrat"/>
              </a:rPr>
              <a:t> la </a:t>
            </a:r>
            <a:r>
              <a:rPr lang="en-GB" sz="2400" err="1">
                <a:solidFill>
                  <a:srgbClr val="92D050"/>
                </a:solidFill>
                <a:latin typeface="Calibri"/>
                <a:cs typeface="Montserrat"/>
              </a:rPr>
              <a:t>economía</a:t>
            </a:r>
            <a:r>
              <a:rPr lang="en-GB" sz="2400">
                <a:solidFill>
                  <a:srgbClr val="92D050"/>
                </a:solidFill>
                <a:latin typeface="Calibri"/>
                <a:cs typeface="Montserrat"/>
              </a:rPr>
              <a:t>, </a:t>
            </a:r>
            <a:r>
              <a:rPr lang="en-GB" sz="2400" err="1">
                <a:solidFill>
                  <a:srgbClr val="92D050"/>
                </a:solidFill>
                <a:latin typeface="Calibri"/>
                <a:cs typeface="Montserrat"/>
              </a:rPr>
              <a:t>ayudar</a:t>
            </a:r>
            <a:r>
              <a:rPr lang="en-GB" sz="2400">
                <a:solidFill>
                  <a:srgbClr val="92D050"/>
                </a:solidFill>
                <a:latin typeface="Calibri"/>
                <a:cs typeface="Montserrat"/>
              </a:rPr>
              <a:t> a </a:t>
            </a:r>
            <a:r>
              <a:rPr lang="en-GB" sz="2400" err="1">
                <a:solidFill>
                  <a:srgbClr val="92D050"/>
                </a:solidFill>
                <a:latin typeface="Calibri"/>
                <a:cs typeface="Montserrat"/>
              </a:rPr>
              <a:t>preparar</a:t>
            </a:r>
            <a:r>
              <a:rPr lang="en-GB" sz="2400">
                <a:solidFill>
                  <a:srgbClr val="92D050"/>
                </a:solidFill>
                <a:latin typeface="Calibri"/>
                <a:cs typeface="Montserrat"/>
              </a:rPr>
              <a:t> </a:t>
            </a:r>
            <a:r>
              <a:rPr lang="en-GB" sz="2400" err="1">
                <a:solidFill>
                  <a:srgbClr val="92D050"/>
                </a:solidFill>
                <a:latin typeface="Calibri"/>
                <a:cs typeface="Montserrat"/>
              </a:rPr>
              <a:t>mejor</a:t>
            </a:r>
            <a:r>
              <a:rPr lang="en-GB" sz="2400">
                <a:solidFill>
                  <a:srgbClr val="92D050"/>
                </a:solidFill>
                <a:latin typeface="Calibri"/>
                <a:cs typeface="Montserrat"/>
              </a:rPr>
              <a:t> ante </a:t>
            </a:r>
            <a:r>
              <a:rPr lang="en-GB" sz="2400" err="1">
                <a:solidFill>
                  <a:srgbClr val="92D050"/>
                </a:solidFill>
                <a:latin typeface="Calibri"/>
                <a:cs typeface="Montserrat"/>
              </a:rPr>
              <a:t>amenazas</a:t>
            </a:r>
            <a:r>
              <a:rPr lang="en-GB" sz="2400">
                <a:solidFill>
                  <a:srgbClr val="92D050"/>
                </a:solidFill>
                <a:latin typeface="Calibri"/>
                <a:cs typeface="Montserrat"/>
              </a:rPr>
              <a:t>, </a:t>
            </a:r>
            <a:r>
              <a:rPr lang="en-GB" sz="2400" err="1">
                <a:solidFill>
                  <a:srgbClr val="92D050"/>
                </a:solidFill>
                <a:latin typeface="Calibri"/>
                <a:cs typeface="Montserrat"/>
              </a:rPr>
              <a:t>reforzando</a:t>
            </a:r>
            <a:r>
              <a:rPr lang="en-GB" sz="2400">
                <a:solidFill>
                  <a:srgbClr val="92D050"/>
                </a:solidFill>
                <a:latin typeface="Calibri"/>
                <a:cs typeface="Montserrat"/>
              </a:rPr>
              <a:t> los </a:t>
            </a:r>
            <a:r>
              <a:rPr lang="en-GB" sz="2400" err="1">
                <a:solidFill>
                  <a:srgbClr val="92D050"/>
                </a:solidFill>
                <a:latin typeface="Calibri"/>
                <a:cs typeface="Montserrat"/>
              </a:rPr>
              <a:t>sistemas</a:t>
            </a:r>
            <a:r>
              <a:rPr lang="en-GB" sz="2400">
                <a:solidFill>
                  <a:srgbClr val="92D050"/>
                </a:solidFill>
                <a:latin typeface="Calibri"/>
                <a:cs typeface="Montserrat"/>
              </a:rPr>
              <a:t> </a:t>
            </a:r>
            <a:r>
              <a:rPr lang="en-GB" sz="2400" err="1">
                <a:solidFill>
                  <a:srgbClr val="92D050"/>
                </a:solidFill>
                <a:latin typeface="Calibri"/>
                <a:cs typeface="Montserrat"/>
              </a:rPr>
              <a:t>existentes</a:t>
            </a:r>
            <a:r>
              <a:rPr lang="en-GB" sz="2400">
                <a:solidFill>
                  <a:srgbClr val="92D050"/>
                </a:solidFill>
                <a:latin typeface="Calibri"/>
                <a:cs typeface="Montserrat"/>
              </a:rPr>
              <a:t> </a:t>
            </a:r>
            <a:r>
              <a:rPr lang="en-GB" sz="2400" err="1">
                <a:solidFill>
                  <a:srgbClr val="92D050"/>
                </a:solidFill>
                <a:latin typeface="Calibri"/>
                <a:cs typeface="Montserrat"/>
              </a:rPr>
              <a:t>en</a:t>
            </a:r>
            <a:r>
              <a:rPr lang="en-GB" sz="2400">
                <a:solidFill>
                  <a:srgbClr val="92D050"/>
                </a:solidFill>
                <a:latin typeface="Calibri"/>
                <a:cs typeface="Montserrat"/>
              </a:rPr>
              <a:t> las comunidades. </a:t>
            </a:r>
            <a:endParaRPr lang="en-GB" sz="2800">
              <a:solidFill>
                <a:srgbClr val="92D050"/>
              </a:solidFill>
              <a:latin typeface="Calibri"/>
              <a:ea typeface="+mn-lt"/>
              <a:cs typeface="+mn-lt"/>
            </a:endParaRPr>
          </a:p>
          <a:p>
            <a:pPr marL="549275">
              <a:lnSpc>
                <a:spcPct val="90000"/>
              </a:lnSpc>
              <a:spcAft>
                <a:spcPts val="600"/>
              </a:spcAft>
            </a:pPr>
            <a:r>
              <a:rPr lang="en-US" sz="2400">
                <a:solidFill>
                  <a:srgbClr val="92D050"/>
                </a:solidFill>
                <a:latin typeface="Calibri"/>
                <a:cs typeface="Montserrat"/>
              </a:rPr>
              <a:t>Fortalecer los mecanismos de coordinación, y anticipación y acción temprana (por </a:t>
            </a:r>
            <a:r>
              <a:rPr lang="en-US" sz="2400" err="1">
                <a:solidFill>
                  <a:srgbClr val="92D050"/>
                </a:solidFill>
                <a:latin typeface="Calibri"/>
                <a:cs typeface="Montserrat"/>
              </a:rPr>
              <a:t>ejemplo</a:t>
            </a:r>
            <a:r>
              <a:rPr lang="en-US" sz="2400">
                <a:solidFill>
                  <a:srgbClr val="92D050"/>
                </a:solidFill>
                <a:latin typeface="Calibri"/>
                <a:cs typeface="Montserrat"/>
              </a:rPr>
              <a:t> segundas o </a:t>
            </a:r>
            <a:r>
              <a:rPr lang="en-US" sz="2400" err="1">
                <a:solidFill>
                  <a:srgbClr val="92D050"/>
                </a:solidFill>
                <a:latin typeface="Calibri"/>
                <a:cs typeface="Montserrat"/>
              </a:rPr>
              <a:t>terceras</a:t>
            </a:r>
            <a:r>
              <a:rPr lang="en-US" sz="2400">
                <a:solidFill>
                  <a:srgbClr val="92D050"/>
                </a:solidFill>
                <a:latin typeface="Calibri"/>
                <a:cs typeface="Montserrat"/>
              </a:rPr>
              <a:t> olas de pandemia).</a:t>
            </a:r>
            <a:endParaRPr lang="en-GB" sz="2400">
              <a:solidFill>
                <a:srgbClr val="92D050"/>
              </a:solidFill>
              <a:latin typeface="Calibri"/>
              <a:cs typeface="Montserrat"/>
            </a:endParaRPr>
          </a:p>
          <a:p>
            <a:pPr marL="1006475" indent="-457200" algn="just">
              <a:lnSpc>
                <a:spcPct val="90000"/>
              </a:lnSpc>
              <a:spcAft>
                <a:spcPts val="600"/>
              </a:spcAft>
              <a:buFont typeface="Arial" pitchFamily="2" charset="2"/>
              <a:buChar char="•"/>
            </a:pPr>
            <a:endParaRPr lang="en-GB" sz="2800" b="1">
              <a:solidFill>
                <a:srgbClr val="FF0000"/>
              </a:solidFill>
              <a:latin typeface="Montserrat" pitchFamily="2" charset="77"/>
              <a:cs typeface="Montserrat"/>
            </a:endParaRPr>
          </a:p>
          <a:p>
            <a:pPr marL="1006475" indent="-457200">
              <a:lnSpc>
                <a:spcPct val="90000"/>
              </a:lnSpc>
              <a:spcAft>
                <a:spcPts val="600"/>
              </a:spcAft>
              <a:buFont typeface="Arial"/>
              <a:buChar char="•"/>
            </a:pPr>
            <a:endParaRPr lang="es-SV" sz="2800" b="1">
              <a:solidFill>
                <a:srgbClr val="FF0000"/>
              </a:solidFill>
              <a:latin typeface="Montserrat"/>
              <a:cs typeface="Montserrat"/>
            </a:endParaRPr>
          </a:p>
          <a:p>
            <a:pPr marL="457200" indent="-457200" algn="just">
              <a:buFont typeface="Arial"/>
              <a:buChar char="•"/>
            </a:pPr>
            <a:endParaRPr lang="en-GB" b="1">
              <a:solidFill>
                <a:schemeClr val="bg1"/>
              </a:solidFill>
              <a:latin typeface="Arial"/>
              <a:cs typeface="Arial"/>
            </a:endParaRPr>
          </a:p>
          <a:p>
            <a:pPr algn="just"/>
            <a:endParaRPr lang="en-GB" sz="2000">
              <a:solidFill>
                <a:schemeClr val="bg1"/>
              </a:solidFill>
              <a:latin typeface="Arial"/>
              <a:cs typeface="Arial"/>
            </a:endParaRPr>
          </a:p>
        </p:txBody>
      </p:sp>
      <p:sp>
        <p:nvSpPr>
          <p:cNvPr id="12" name="TextBox 5">
            <a:extLst>
              <a:ext uri="{FF2B5EF4-FFF2-40B4-BE49-F238E27FC236}">
                <a16:creationId xmlns:a16="http://schemas.microsoft.com/office/drawing/2014/main" id="{492E3AA0-2EEE-455D-903A-CA7195A8D35B}"/>
              </a:ext>
            </a:extLst>
          </p:cNvPr>
          <p:cNvSpPr txBox="1"/>
          <p:nvPr/>
        </p:nvSpPr>
        <p:spPr>
          <a:xfrm>
            <a:off x="1331001" y="623677"/>
            <a:ext cx="15990892" cy="903774"/>
          </a:xfrm>
          <a:prstGeom prst="rect">
            <a:avLst/>
          </a:prstGeom>
        </p:spPr>
        <p:txBody>
          <a:bodyPr wrap="square" lIns="0" tIns="0" rIns="0" bIns="0" rtlCol="0" anchor="t">
            <a:spAutoFit/>
          </a:bodyPr>
          <a:lstStyle/>
          <a:p>
            <a:pPr algn="ctr">
              <a:lnSpc>
                <a:spcPts val="8000"/>
              </a:lnSpc>
            </a:pPr>
            <a:r>
              <a:rPr lang="en-US" sz="5400" spc="-80">
                <a:solidFill>
                  <a:schemeClr val="accent4">
                    <a:lumMod val="60000"/>
                    <a:lumOff val="40000"/>
                  </a:schemeClr>
                </a:solidFill>
                <a:latin typeface="Montserrat Classic Bold"/>
              </a:rPr>
              <a:t>¡</a:t>
            </a:r>
            <a:r>
              <a:rPr lang="en-US" sz="5400" spc="-80" err="1">
                <a:solidFill>
                  <a:schemeClr val="accent4">
                    <a:lumMod val="60000"/>
                    <a:lumOff val="40000"/>
                  </a:schemeClr>
                </a:solidFill>
                <a:latin typeface="Montserrat Classic Bold"/>
              </a:rPr>
              <a:t>Acciones</a:t>
            </a:r>
            <a:r>
              <a:rPr lang="en-US" sz="5400" spc="-80">
                <a:solidFill>
                  <a:schemeClr val="accent4">
                    <a:lumMod val="60000"/>
                    <a:lumOff val="40000"/>
                  </a:schemeClr>
                </a:solidFill>
                <a:latin typeface="Montserrat Classic Bold"/>
              </a:rPr>
              <a:t> que </a:t>
            </a:r>
            <a:r>
              <a:rPr lang="en-US" sz="5400" spc="-80" err="1">
                <a:solidFill>
                  <a:schemeClr val="accent4">
                    <a:lumMod val="60000"/>
                    <a:lumOff val="40000"/>
                  </a:schemeClr>
                </a:solidFill>
                <a:latin typeface="Montserrat Classic Bold"/>
              </a:rPr>
              <a:t>podemos</a:t>
            </a:r>
            <a:r>
              <a:rPr lang="en-US" sz="5400" spc="-80">
                <a:solidFill>
                  <a:schemeClr val="accent4">
                    <a:lumMod val="60000"/>
                    <a:lumOff val="40000"/>
                  </a:schemeClr>
                </a:solidFill>
                <a:latin typeface="Montserrat Classic Bold"/>
              </a:rPr>
              <a:t> </a:t>
            </a:r>
            <a:r>
              <a:rPr lang="en-US" sz="5400" spc="-80" err="1">
                <a:solidFill>
                  <a:schemeClr val="accent4">
                    <a:lumMod val="60000"/>
                    <a:lumOff val="40000"/>
                  </a:schemeClr>
                </a:solidFill>
                <a:latin typeface="Montserrat Classic Bold"/>
              </a:rPr>
              <a:t>hacer</a:t>
            </a:r>
            <a:r>
              <a:rPr lang="en-US" sz="5400" spc="-80">
                <a:solidFill>
                  <a:schemeClr val="accent4">
                    <a:lumMod val="60000"/>
                    <a:lumOff val="40000"/>
                  </a:schemeClr>
                </a:solidFill>
                <a:latin typeface="Montserrat Classic Bold"/>
              </a:rPr>
              <a:t> YA!</a:t>
            </a:r>
          </a:p>
        </p:txBody>
      </p:sp>
      <p:pic>
        <p:nvPicPr>
          <p:cNvPr id="13" name="Picture 12">
            <a:extLst>
              <a:ext uri="{FF2B5EF4-FFF2-40B4-BE49-F238E27FC236}">
                <a16:creationId xmlns:a16="http://schemas.microsoft.com/office/drawing/2014/main" id="{92AB03F4-9A0A-49F0-9362-E1B347C628BA}"/>
              </a:ext>
            </a:extLst>
          </p:cNvPr>
          <p:cNvPicPr>
            <a:picLocks noChangeAspect="1"/>
          </p:cNvPicPr>
          <p:nvPr/>
        </p:nvPicPr>
        <p:blipFill>
          <a:blip r:embed="rId4"/>
          <a:srcRect/>
          <a:stretch>
            <a:fillRect/>
          </a:stretch>
        </p:blipFill>
        <p:spPr>
          <a:xfrm>
            <a:off x="14124080" y="8209003"/>
            <a:ext cx="3308010" cy="1494807"/>
          </a:xfrm>
          <a:prstGeom prst="rect">
            <a:avLst/>
          </a:prstGeom>
        </p:spPr>
      </p:pic>
      <p:pic>
        <p:nvPicPr>
          <p:cNvPr id="4" name="Picture 3">
            <a:extLst>
              <a:ext uri="{FF2B5EF4-FFF2-40B4-BE49-F238E27FC236}">
                <a16:creationId xmlns:a16="http://schemas.microsoft.com/office/drawing/2014/main" id="{A0A3C3C6-A83F-49D9-B57D-2BD402E4C699}"/>
              </a:ext>
            </a:extLst>
          </p:cNvPr>
          <p:cNvPicPr>
            <a:picLocks noChangeAspect="1"/>
          </p:cNvPicPr>
          <p:nvPr/>
        </p:nvPicPr>
        <p:blipFill>
          <a:blip r:embed="rId5"/>
          <a:stretch>
            <a:fillRect/>
          </a:stretch>
        </p:blipFill>
        <p:spPr>
          <a:xfrm>
            <a:off x="13241303" y="2491022"/>
            <a:ext cx="4546858" cy="5308751"/>
          </a:xfrm>
          <a:prstGeom prst="rect">
            <a:avLst/>
          </a:prstGeom>
        </p:spPr>
      </p:pic>
    </p:spTree>
    <p:extLst>
      <p:ext uri="{BB962C8B-B14F-4D97-AF65-F5344CB8AC3E}">
        <p14:creationId xmlns:p14="http://schemas.microsoft.com/office/powerpoint/2010/main" val="3142563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1000" y="381000"/>
            <a:ext cx="955049" cy="955049"/>
          </a:xfrm>
          <a:prstGeom prst="rect">
            <a:avLst/>
          </a:prstGeom>
        </p:spPr>
      </p:pic>
      <p:pic>
        <p:nvPicPr>
          <p:cNvPr id="3" name="Picture 3"/>
          <p:cNvPicPr>
            <a:picLocks noChangeAspect="1"/>
          </p:cNvPicPr>
          <p:nvPr/>
        </p:nvPicPr>
        <p:blipFill>
          <a:blip r:embed="rId3"/>
          <a:srcRect/>
          <a:stretch>
            <a:fillRect/>
          </a:stretch>
        </p:blipFill>
        <p:spPr>
          <a:xfrm rot="-10800000">
            <a:off x="16951951" y="8950951"/>
            <a:ext cx="955049" cy="955049"/>
          </a:xfrm>
          <a:prstGeom prst="rect">
            <a:avLst/>
          </a:prstGeom>
        </p:spPr>
      </p:pic>
      <p:grpSp>
        <p:nvGrpSpPr>
          <p:cNvPr id="4" name="Group 4"/>
          <p:cNvGrpSpPr/>
          <p:nvPr/>
        </p:nvGrpSpPr>
        <p:grpSpPr>
          <a:xfrm>
            <a:off x="1305569" y="662512"/>
            <a:ext cx="15458631" cy="2162249"/>
            <a:chOff x="0" y="-281246"/>
            <a:chExt cx="20611508" cy="2882999"/>
          </a:xfrm>
        </p:grpSpPr>
        <p:sp>
          <p:nvSpPr>
            <p:cNvPr id="5" name="TextBox 5"/>
            <p:cNvSpPr txBox="1"/>
            <p:nvPr/>
          </p:nvSpPr>
          <p:spPr>
            <a:xfrm>
              <a:off x="290975" y="-281246"/>
              <a:ext cx="20320533" cy="1223175"/>
            </a:xfrm>
            <a:prstGeom prst="rect">
              <a:avLst/>
            </a:prstGeom>
          </p:spPr>
          <p:txBody>
            <a:bodyPr wrap="square" lIns="0" tIns="0" rIns="0" bIns="0" rtlCol="0" anchor="t">
              <a:spAutoFit/>
            </a:bodyPr>
            <a:lstStyle/>
            <a:p>
              <a:pPr algn="ctr">
                <a:lnSpc>
                  <a:spcPts val="8000"/>
                </a:lnSpc>
              </a:pPr>
              <a:r>
                <a:rPr lang="en-US" sz="5400" spc="-80">
                  <a:solidFill>
                    <a:schemeClr val="accent5">
                      <a:lumMod val="75000"/>
                    </a:schemeClr>
                  </a:solidFill>
                  <a:latin typeface="Montserrat Classic Bold"/>
                </a:rPr>
                <a:t>¡</a:t>
              </a:r>
              <a:r>
                <a:rPr lang="en-US" sz="5400" spc="-80" err="1">
                  <a:solidFill>
                    <a:schemeClr val="accent5">
                      <a:lumMod val="75000"/>
                    </a:schemeClr>
                  </a:solidFill>
                  <a:latin typeface="Montserrat Classic Bold"/>
                </a:rPr>
                <a:t>Acciones</a:t>
              </a:r>
              <a:r>
                <a:rPr lang="en-US" sz="5400" spc="-80">
                  <a:solidFill>
                    <a:schemeClr val="accent5">
                      <a:lumMod val="75000"/>
                    </a:schemeClr>
                  </a:solidFill>
                  <a:latin typeface="Montserrat Classic Bold"/>
                </a:rPr>
                <a:t> que </a:t>
              </a:r>
              <a:r>
                <a:rPr lang="en-US" sz="5400" spc="-80" err="1">
                  <a:solidFill>
                    <a:schemeClr val="accent5">
                      <a:lumMod val="75000"/>
                    </a:schemeClr>
                  </a:solidFill>
                  <a:latin typeface="Montserrat Classic Bold"/>
                </a:rPr>
                <a:t>podemos</a:t>
              </a:r>
              <a:r>
                <a:rPr lang="en-US" sz="5400" spc="-80">
                  <a:solidFill>
                    <a:schemeClr val="accent5">
                      <a:lumMod val="75000"/>
                    </a:schemeClr>
                  </a:solidFill>
                  <a:latin typeface="Montserrat Classic Bold"/>
                </a:rPr>
                <a:t> </a:t>
              </a:r>
              <a:r>
                <a:rPr lang="en-US" sz="5400" spc="-80" err="1">
                  <a:solidFill>
                    <a:schemeClr val="accent5">
                      <a:lumMod val="75000"/>
                    </a:schemeClr>
                  </a:solidFill>
                  <a:latin typeface="Montserrat Classic Bold"/>
                </a:rPr>
                <a:t>hacer</a:t>
              </a:r>
              <a:r>
                <a:rPr lang="en-US" sz="5400" spc="-80">
                  <a:solidFill>
                    <a:schemeClr val="accent5">
                      <a:lumMod val="75000"/>
                    </a:schemeClr>
                  </a:solidFill>
                  <a:latin typeface="Montserrat Classic Bold"/>
                </a:rPr>
                <a:t> </a:t>
              </a:r>
              <a:r>
                <a:rPr lang="en-US" sz="5400" spc="-80" err="1">
                  <a:solidFill>
                    <a:schemeClr val="accent5">
                      <a:lumMod val="75000"/>
                    </a:schemeClr>
                  </a:solidFill>
                  <a:latin typeface="Montserrat Classic Bold"/>
                </a:rPr>
                <a:t>juntos</a:t>
              </a:r>
              <a:r>
                <a:rPr lang="en-US" sz="5400" spc="-80">
                  <a:solidFill>
                    <a:schemeClr val="accent5">
                      <a:lumMod val="75000"/>
                    </a:schemeClr>
                  </a:solidFill>
                  <a:latin typeface="Montserrat Classic Bold"/>
                </a:rPr>
                <a:t>!</a:t>
              </a:r>
            </a:p>
          </p:txBody>
        </p:sp>
        <p:sp>
          <p:nvSpPr>
            <p:cNvPr id="6" name="TextBox 6"/>
            <p:cNvSpPr txBox="1"/>
            <p:nvPr/>
          </p:nvSpPr>
          <p:spPr>
            <a:xfrm>
              <a:off x="0" y="1902883"/>
              <a:ext cx="16256533" cy="698870"/>
            </a:xfrm>
            <a:prstGeom prst="rect">
              <a:avLst/>
            </a:prstGeom>
          </p:spPr>
          <p:txBody>
            <a:bodyPr lIns="0" tIns="0" rIns="0" bIns="0" rtlCol="0" anchor="t">
              <a:spAutoFit/>
            </a:bodyPr>
            <a:lstStyle/>
            <a:p>
              <a:pPr algn="ctr">
                <a:lnSpc>
                  <a:spcPts val="4479"/>
                </a:lnSpc>
              </a:pPr>
              <a:endParaRPr/>
            </a:p>
          </p:txBody>
        </p:sp>
      </p:grpSp>
      <p:sp>
        <p:nvSpPr>
          <p:cNvPr id="10" name="Content Placeholder 2">
            <a:extLst>
              <a:ext uri="{FF2B5EF4-FFF2-40B4-BE49-F238E27FC236}">
                <a16:creationId xmlns:a16="http://schemas.microsoft.com/office/drawing/2014/main" id="{0462C323-653A-4A9D-8E92-2F2F4575BB32}"/>
              </a:ext>
            </a:extLst>
          </p:cNvPr>
          <p:cNvSpPr txBox="1">
            <a:spLocks/>
          </p:cNvSpPr>
          <p:nvPr/>
        </p:nvSpPr>
        <p:spPr>
          <a:xfrm>
            <a:off x="381000" y="1980359"/>
            <a:ext cx="11878491" cy="8156962"/>
          </a:xfrm>
          <a:prstGeom prst="rect">
            <a:avLst/>
          </a:prstGeom>
        </p:spPr>
        <p:txBody>
          <a:bodyPr anchor="t">
            <a:normAutofit fontScale="3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93775" indent="-444500">
              <a:spcAft>
                <a:spcPts val="600"/>
              </a:spcAft>
              <a:buFont typeface="Wingdings" pitchFamily="2" charset="2"/>
              <a:buChar char="v"/>
            </a:pPr>
            <a:r>
              <a:rPr lang="en-US" sz="7400" b="1" err="1">
                <a:solidFill>
                  <a:srgbClr val="FFFFFF"/>
                </a:solidFill>
                <a:latin typeface="Montserrat"/>
                <a:cs typeface="Montserrat"/>
              </a:rPr>
              <a:t>Unir</a:t>
            </a:r>
            <a:r>
              <a:rPr lang="en-US" sz="7400" b="1">
                <a:solidFill>
                  <a:srgbClr val="FFFFFF"/>
                </a:solidFill>
                <a:latin typeface="Montserrat"/>
                <a:cs typeface="Montserrat"/>
              </a:rPr>
              <a:t> </a:t>
            </a:r>
            <a:r>
              <a:rPr lang="en-US" sz="7400" b="1" err="1">
                <a:solidFill>
                  <a:srgbClr val="FFFFFF"/>
                </a:solidFill>
                <a:latin typeface="Montserrat"/>
                <a:cs typeface="Montserrat"/>
              </a:rPr>
              <a:t>esfuerzos</a:t>
            </a:r>
            <a:r>
              <a:rPr lang="en-US" sz="7400" b="1">
                <a:solidFill>
                  <a:srgbClr val="FFFFFF"/>
                </a:solidFill>
                <a:latin typeface="Montserrat"/>
                <a:cs typeface="Montserrat"/>
              </a:rPr>
              <a:t>.</a:t>
            </a:r>
          </a:p>
          <a:p>
            <a:pPr marL="993775" indent="-444500">
              <a:spcAft>
                <a:spcPts val="600"/>
              </a:spcAft>
              <a:buFont typeface="Wingdings" pitchFamily="2" charset="2"/>
              <a:buChar char="v"/>
            </a:pPr>
            <a:endParaRPr lang="en-US" sz="7400" b="1">
              <a:solidFill>
                <a:srgbClr val="FF0000"/>
              </a:solidFill>
              <a:latin typeface="Calibri"/>
              <a:cs typeface="Calibri"/>
            </a:endParaRPr>
          </a:p>
          <a:p>
            <a:pPr marL="993775" indent="-444500">
              <a:spcAft>
                <a:spcPts val="600"/>
              </a:spcAft>
              <a:buFont typeface="Wingdings" pitchFamily="2" charset="2"/>
              <a:buChar char="v"/>
            </a:pPr>
            <a:r>
              <a:rPr lang="en-US" sz="7400" b="1" err="1">
                <a:solidFill>
                  <a:srgbClr val="FFFFFF"/>
                </a:solidFill>
                <a:latin typeface="Montserrat"/>
                <a:cs typeface="Montserrat"/>
              </a:rPr>
              <a:t>Fortalecer</a:t>
            </a:r>
            <a:r>
              <a:rPr lang="en-US" sz="7400" b="1">
                <a:solidFill>
                  <a:srgbClr val="FFFFFF"/>
                </a:solidFill>
                <a:latin typeface="Montserrat"/>
                <a:cs typeface="Montserrat"/>
              </a:rPr>
              <a:t> las </a:t>
            </a:r>
            <a:r>
              <a:rPr lang="en-US" sz="7400" b="1" err="1">
                <a:solidFill>
                  <a:srgbClr val="FFFFFF"/>
                </a:solidFill>
                <a:latin typeface="Montserrat"/>
                <a:cs typeface="Montserrat"/>
              </a:rPr>
              <a:t>capacidades</a:t>
            </a:r>
            <a:r>
              <a:rPr lang="en-US" sz="7400" b="1">
                <a:solidFill>
                  <a:srgbClr val="FFFFFF"/>
                </a:solidFill>
                <a:latin typeface="Montserrat"/>
                <a:cs typeface="Montserrat"/>
              </a:rPr>
              <a:t> de los </a:t>
            </a:r>
            <a:r>
              <a:rPr lang="en-US" sz="7400" b="1" err="1">
                <a:solidFill>
                  <a:srgbClr val="FFFFFF"/>
                </a:solidFill>
                <a:latin typeface="Montserrat"/>
                <a:cs typeface="Montserrat"/>
              </a:rPr>
              <a:t>gobiernos</a:t>
            </a:r>
            <a:r>
              <a:rPr lang="en-US" sz="7400" b="1">
                <a:solidFill>
                  <a:srgbClr val="FFFFFF"/>
                </a:solidFill>
                <a:latin typeface="Montserrat"/>
                <a:cs typeface="Montserrat"/>
              </a:rPr>
              <a:t> locales:  preparación/ respuesta</a:t>
            </a:r>
            <a:endParaRPr lang="en-US" sz="7400"/>
          </a:p>
          <a:p>
            <a:pPr marL="549275" indent="0">
              <a:spcAft>
                <a:spcPts val="600"/>
              </a:spcAft>
              <a:buNone/>
            </a:pPr>
            <a:r>
              <a:rPr lang="en-US" sz="6000">
                <a:solidFill>
                  <a:srgbClr val="92D050"/>
                </a:solidFill>
                <a:latin typeface="Calibri"/>
                <a:cs typeface="Montserrat"/>
              </a:rPr>
              <a:t>Sistematizar y aprender dela experiencia de  las comunidades y usar esa experiencia en nuestra planificación y herramientas de trabajo. </a:t>
            </a:r>
            <a:endParaRPr lang="es-SV" sz="6000">
              <a:solidFill>
                <a:srgbClr val="92D050"/>
              </a:solidFill>
              <a:latin typeface="Calibri"/>
              <a:cs typeface="Montserrat"/>
            </a:endParaRPr>
          </a:p>
          <a:p>
            <a:pPr marL="549275" indent="0">
              <a:spcAft>
                <a:spcPts val="600"/>
              </a:spcAft>
              <a:buNone/>
            </a:pPr>
            <a:endParaRPr lang="en-US" sz="6000">
              <a:solidFill>
                <a:srgbClr val="92D050"/>
              </a:solidFill>
              <a:latin typeface="Calibri"/>
              <a:cs typeface="Montserrat"/>
            </a:endParaRPr>
          </a:p>
          <a:p>
            <a:pPr marL="993775" indent="-444500">
              <a:spcAft>
                <a:spcPts val="600"/>
              </a:spcAft>
              <a:buFont typeface="Wingdings" pitchFamily="2" charset="2"/>
              <a:buChar char="v"/>
            </a:pPr>
            <a:r>
              <a:rPr lang="es-SV" sz="7400" b="1">
                <a:solidFill>
                  <a:srgbClr val="FFFFFF"/>
                </a:solidFill>
                <a:latin typeface="Montserrat"/>
                <a:cs typeface="Montserrat"/>
              </a:rPr>
              <a:t>Adoptar medidas integrales entre RRD y Cambio Climático frente a la situación generada por COVID-19 y escenarios de amenazas múltiples. </a:t>
            </a:r>
            <a:endParaRPr lang="en-US" sz="7400" b="1">
              <a:solidFill>
                <a:srgbClr val="FFFFFF"/>
              </a:solidFill>
              <a:latin typeface="Montserrat"/>
              <a:cs typeface="Montserrat"/>
            </a:endParaRPr>
          </a:p>
          <a:p>
            <a:pPr marL="549275" indent="0">
              <a:spcAft>
                <a:spcPts val="600"/>
              </a:spcAft>
              <a:buNone/>
            </a:pPr>
            <a:r>
              <a:rPr lang="es-SV" sz="6200">
                <a:solidFill>
                  <a:srgbClr val="92D050"/>
                </a:solidFill>
                <a:latin typeface="Calibri"/>
                <a:cs typeface="Montserrat"/>
              </a:rPr>
              <a:t>Abogar por mecanismos de financiación más flexibles. La financiación por área o vertical.</a:t>
            </a:r>
          </a:p>
          <a:p>
            <a:pPr marL="993775" indent="-444500">
              <a:spcAft>
                <a:spcPts val="600"/>
              </a:spcAft>
              <a:buFont typeface="Wingdings" pitchFamily="2" charset="2"/>
              <a:buChar char="v"/>
            </a:pPr>
            <a:endParaRPr lang="es-SV" sz="7400" b="1">
              <a:solidFill>
                <a:srgbClr val="FF0000"/>
              </a:solidFill>
              <a:latin typeface="Montserrat"/>
              <a:cs typeface="Montserrat"/>
            </a:endParaRPr>
          </a:p>
          <a:p>
            <a:pPr marL="993775" indent="-444500">
              <a:spcAft>
                <a:spcPts val="600"/>
              </a:spcAft>
              <a:buFont typeface="Wingdings" pitchFamily="2" charset="2"/>
              <a:buChar char="v"/>
            </a:pPr>
            <a:r>
              <a:rPr lang="en-US" sz="7400" b="1">
                <a:solidFill>
                  <a:srgbClr val="FFFFFF"/>
                </a:solidFill>
                <a:latin typeface="Montserrat"/>
                <a:cs typeface="Montserrat"/>
              </a:rPr>
              <a:t>A</a:t>
            </a:r>
            <a:r>
              <a:rPr lang="en-CH" sz="7400" b="1" err="1">
                <a:solidFill>
                  <a:srgbClr val="FFFFFF"/>
                </a:solidFill>
                <a:latin typeface="Montserrat"/>
                <a:cs typeface="Montserrat"/>
              </a:rPr>
              <a:t>umentar</a:t>
            </a:r>
            <a:r>
              <a:rPr lang="en-CH" sz="7400" b="1">
                <a:solidFill>
                  <a:srgbClr val="FFFFFF"/>
                </a:solidFill>
                <a:latin typeface="Montserrat"/>
                <a:cs typeface="Montserrat"/>
              </a:rPr>
              <a:t> la </a:t>
            </a:r>
            <a:r>
              <a:rPr lang="en-CH" sz="7400" b="1" err="1">
                <a:solidFill>
                  <a:srgbClr val="FFFFFF"/>
                </a:solidFill>
                <a:latin typeface="Montserrat"/>
                <a:cs typeface="Montserrat"/>
              </a:rPr>
              <a:t>sostenibilidad</a:t>
            </a:r>
            <a:r>
              <a:rPr lang="en-CH" sz="7400" b="1">
                <a:solidFill>
                  <a:srgbClr val="FFFFFF"/>
                </a:solidFill>
                <a:latin typeface="Montserrat"/>
                <a:cs typeface="Montserrat"/>
              </a:rPr>
              <a:t> </a:t>
            </a:r>
            <a:r>
              <a:rPr lang="en-US" sz="7400" b="1">
                <a:solidFill>
                  <a:srgbClr val="FFFFFF"/>
                </a:solidFill>
                <a:latin typeface="Montserrat"/>
                <a:cs typeface="Montserrat"/>
              </a:rPr>
              <a:t>de las</a:t>
            </a:r>
            <a:r>
              <a:rPr lang="en-CH" sz="7400" b="1">
                <a:solidFill>
                  <a:srgbClr val="FFFFFF"/>
                </a:solidFill>
                <a:latin typeface="Montserrat"/>
                <a:cs typeface="Montserrat"/>
              </a:rPr>
              <a:t>s </a:t>
            </a:r>
            <a:r>
              <a:rPr lang="en-CH" sz="7400" b="1" err="1">
                <a:solidFill>
                  <a:srgbClr val="FFFFFF"/>
                </a:solidFill>
                <a:latin typeface="Montserrat"/>
                <a:cs typeface="Montserrat"/>
              </a:rPr>
              <a:t>acciones</a:t>
            </a:r>
            <a:r>
              <a:rPr lang="en-CH" sz="7400" b="1">
                <a:solidFill>
                  <a:srgbClr val="FFFFFF"/>
                </a:solidFill>
                <a:latin typeface="Montserrat"/>
                <a:cs typeface="Montserrat"/>
              </a:rPr>
              <a:t> a </a:t>
            </a:r>
            <a:r>
              <a:rPr lang="en-CH" sz="7400" b="1" err="1">
                <a:solidFill>
                  <a:srgbClr val="FFFFFF"/>
                </a:solidFill>
                <a:latin typeface="Montserrat"/>
                <a:cs typeface="Montserrat"/>
              </a:rPr>
              <a:t>través</a:t>
            </a:r>
            <a:r>
              <a:rPr lang="en-CH" sz="7400" b="1">
                <a:solidFill>
                  <a:srgbClr val="FFFFFF"/>
                </a:solidFill>
                <a:latin typeface="Montserrat"/>
                <a:cs typeface="Montserrat"/>
              </a:rPr>
              <a:t> de la </a:t>
            </a:r>
            <a:r>
              <a:rPr lang="en-CH" sz="7400" b="1" err="1">
                <a:solidFill>
                  <a:srgbClr val="FFFFFF"/>
                </a:solidFill>
                <a:latin typeface="Montserrat"/>
                <a:cs typeface="Montserrat"/>
              </a:rPr>
              <a:t>integración</a:t>
            </a:r>
            <a:r>
              <a:rPr lang="en-CH" sz="7400" b="1">
                <a:solidFill>
                  <a:srgbClr val="FFFFFF"/>
                </a:solidFill>
                <a:latin typeface="Montserrat"/>
                <a:cs typeface="Montserrat"/>
              </a:rPr>
              <a:t> de </a:t>
            </a:r>
            <a:r>
              <a:rPr lang="en-CH" sz="7400" b="1" err="1">
                <a:solidFill>
                  <a:srgbClr val="FFFFFF"/>
                </a:solidFill>
                <a:latin typeface="Montserrat"/>
                <a:cs typeface="Montserrat"/>
              </a:rPr>
              <a:t>consideraciones</a:t>
            </a:r>
            <a:r>
              <a:rPr lang="en-CH" sz="7400" b="1">
                <a:solidFill>
                  <a:srgbClr val="FFFFFF"/>
                </a:solidFill>
                <a:latin typeface="Montserrat"/>
                <a:cs typeface="Montserrat"/>
              </a:rPr>
              <a:t> </a:t>
            </a:r>
            <a:r>
              <a:rPr lang="en-CH" sz="7400" b="1" err="1">
                <a:solidFill>
                  <a:srgbClr val="FFFFFF"/>
                </a:solidFill>
                <a:latin typeface="Montserrat"/>
                <a:cs typeface="Montserrat"/>
              </a:rPr>
              <a:t>sobre</a:t>
            </a:r>
            <a:r>
              <a:rPr lang="en-CH" sz="7400" b="1">
                <a:solidFill>
                  <a:srgbClr val="FFFFFF"/>
                </a:solidFill>
                <a:latin typeface="Montserrat"/>
                <a:cs typeface="Montserrat"/>
              </a:rPr>
              <a:t> el medio </a:t>
            </a:r>
            <a:r>
              <a:rPr lang="en-CH" sz="7400" b="1" err="1">
                <a:solidFill>
                  <a:srgbClr val="FFFFFF"/>
                </a:solidFill>
                <a:latin typeface="Montserrat"/>
                <a:cs typeface="Montserrat"/>
              </a:rPr>
              <a:t>ambiente</a:t>
            </a:r>
            <a:r>
              <a:rPr lang="en-CH" sz="7400" b="1">
                <a:solidFill>
                  <a:srgbClr val="FFFFFF"/>
                </a:solidFill>
                <a:latin typeface="Montserrat"/>
                <a:cs typeface="Montserrat"/>
              </a:rPr>
              <a:t>/</a:t>
            </a:r>
            <a:r>
              <a:rPr lang="en-CH" sz="7400" b="1" err="1">
                <a:solidFill>
                  <a:srgbClr val="FFFFFF"/>
                </a:solidFill>
                <a:latin typeface="Montserrat"/>
                <a:cs typeface="Montserrat"/>
              </a:rPr>
              <a:t>respuesta</a:t>
            </a:r>
            <a:r>
              <a:rPr lang="en-CH" sz="7400" b="1">
                <a:solidFill>
                  <a:srgbClr val="FFFFFF"/>
                </a:solidFill>
                <a:latin typeface="Montserrat"/>
                <a:cs typeface="Montserrat"/>
              </a:rPr>
              <a:t> </a:t>
            </a:r>
            <a:r>
              <a:rPr lang="en-CH" sz="7400" b="1" err="1">
                <a:solidFill>
                  <a:srgbClr val="FFFFFF"/>
                </a:solidFill>
                <a:latin typeface="Montserrat"/>
                <a:cs typeface="Montserrat"/>
              </a:rPr>
              <a:t>verde</a:t>
            </a:r>
            <a:r>
              <a:rPr lang="en-CH" sz="7400" b="1">
                <a:solidFill>
                  <a:srgbClr val="FFFFFF"/>
                </a:solidFill>
                <a:latin typeface="Montserrat"/>
                <a:cs typeface="Montserrat"/>
              </a:rPr>
              <a:t>. </a:t>
            </a:r>
            <a:endParaRPr lang="en-US" sz="7400" b="1">
              <a:solidFill>
                <a:srgbClr val="FFFFFF"/>
              </a:solidFill>
              <a:latin typeface="Montserrat"/>
              <a:cs typeface="Montserrat"/>
            </a:endParaRPr>
          </a:p>
          <a:p>
            <a:pPr marL="993775" indent="-444500">
              <a:spcAft>
                <a:spcPts val="600"/>
              </a:spcAft>
              <a:buFont typeface="Wingdings" pitchFamily="2" charset="2"/>
              <a:buChar char="v"/>
            </a:pPr>
            <a:endParaRPr lang="es-ES" sz="7400" b="1">
              <a:solidFill>
                <a:srgbClr val="FFFFFF"/>
              </a:solidFill>
              <a:latin typeface="Montserrat"/>
              <a:cs typeface="Montserrat"/>
            </a:endParaRPr>
          </a:p>
          <a:p>
            <a:pPr marL="993775" indent="-444500">
              <a:spcAft>
                <a:spcPts val="600"/>
              </a:spcAft>
              <a:buFont typeface="Wingdings" pitchFamily="2" charset="2"/>
              <a:buChar char="v"/>
            </a:pPr>
            <a:r>
              <a:rPr lang="es-ES" sz="7400" b="1">
                <a:solidFill>
                  <a:srgbClr val="FFFFFF"/>
                </a:solidFill>
                <a:latin typeface="Montserrat"/>
                <a:cs typeface="Montserrat"/>
              </a:rPr>
              <a:t>Promover inversiones más verdes y resistentes que reduzcan la exposición y la vulnerabilidad futuras a las pandemias y al cambio climático.</a:t>
            </a:r>
            <a:endParaRPr lang="es-SV" sz="7400" b="1">
              <a:solidFill>
                <a:srgbClr val="FFFFFF"/>
              </a:solidFill>
              <a:latin typeface="Montserrat"/>
              <a:cs typeface="Montserrat"/>
            </a:endParaRPr>
          </a:p>
          <a:p>
            <a:pPr marL="993775" indent="-444500">
              <a:spcAft>
                <a:spcPts val="600"/>
              </a:spcAft>
              <a:buFont typeface="Wingdings" pitchFamily="2" charset="2"/>
              <a:buChar char="v"/>
            </a:pPr>
            <a:endParaRPr lang="es-ES" sz="7400" b="1">
              <a:solidFill>
                <a:srgbClr val="FFFFFF"/>
              </a:solidFill>
              <a:latin typeface="Montserrat"/>
              <a:cs typeface="Montserrat"/>
            </a:endParaRPr>
          </a:p>
          <a:p>
            <a:pPr marL="993775" indent="-444500">
              <a:spcAft>
                <a:spcPts val="600"/>
              </a:spcAft>
              <a:buFont typeface="Wingdings" pitchFamily="2" charset="2"/>
              <a:buChar char="v"/>
            </a:pPr>
            <a:r>
              <a:rPr lang="es-SV" sz="7400" b="1">
                <a:solidFill>
                  <a:srgbClr val="FF0000"/>
                </a:solidFill>
                <a:latin typeface="Montserrat"/>
                <a:cs typeface="Montserrat"/>
              </a:rPr>
              <a:t>Reconstruir para un futuro más seguro y sostenible, preparado para el impacto de riesgos múltiples o compuestos.</a:t>
            </a:r>
            <a:endParaRPr lang="es-ES" sz="7400" b="1">
              <a:solidFill>
                <a:srgbClr val="FF0000"/>
              </a:solidFill>
              <a:latin typeface="Montserrat"/>
              <a:cs typeface="Montserrat"/>
            </a:endParaRPr>
          </a:p>
          <a:p>
            <a:pPr marL="549275" indent="0">
              <a:spcAft>
                <a:spcPts val="600"/>
              </a:spcAft>
              <a:buNone/>
            </a:pPr>
            <a:endParaRPr lang="en-US">
              <a:solidFill>
                <a:srgbClr val="FFFFFF"/>
              </a:solidFill>
              <a:cs typeface="Calibri"/>
            </a:endParaRPr>
          </a:p>
          <a:p>
            <a:pPr marL="993775" indent="-444500">
              <a:spcAft>
                <a:spcPts val="600"/>
              </a:spcAft>
              <a:buFont typeface="Wingdings" pitchFamily="2" charset="2"/>
              <a:buChar char="v"/>
            </a:pPr>
            <a:endParaRPr lang="en-US">
              <a:solidFill>
                <a:srgbClr val="FFFFFF"/>
              </a:solidFill>
            </a:endParaRPr>
          </a:p>
          <a:p>
            <a:pPr marL="993775" indent="-444500">
              <a:spcAft>
                <a:spcPts val="600"/>
              </a:spcAft>
              <a:buFont typeface="Wingdings" pitchFamily="2" charset="2"/>
              <a:buChar char="v"/>
            </a:pPr>
            <a:endParaRPr lang="en-US">
              <a:solidFill>
                <a:srgbClr val="FFFFFF"/>
              </a:solidFill>
              <a:latin typeface="Calibri"/>
              <a:cs typeface="Calibri"/>
            </a:endParaRPr>
          </a:p>
          <a:p>
            <a:endParaRPr lang="en-US">
              <a:solidFill>
                <a:srgbClr val="FFFFFF"/>
              </a:solidFill>
              <a:latin typeface="Arial"/>
              <a:cs typeface="Arial"/>
            </a:endParaRPr>
          </a:p>
        </p:txBody>
      </p:sp>
      <p:pic>
        <p:nvPicPr>
          <p:cNvPr id="7" name="Picture 6">
            <a:extLst>
              <a:ext uri="{FF2B5EF4-FFF2-40B4-BE49-F238E27FC236}">
                <a16:creationId xmlns:a16="http://schemas.microsoft.com/office/drawing/2014/main" id="{29275DDF-44D8-4087-80F6-2136DAB2538D}"/>
              </a:ext>
            </a:extLst>
          </p:cNvPr>
          <p:cNvPicPr>
            <a:picLocks noChangeAspect="1"/>
          </p:cNvPicPr>
          <p:nvPr/>
        </p:nvPicPr>
        <p:blipFill>
          <a:blip r:embed="rId4"/>
          <a:stretch>
            <a:fillRect/>
          </a:stretch>
        </p:blipFill>
        <p:spPr>
          <a:xfrm>
            <a:off x="12648754" y="2823667"/>
            <a:ext cx="4581328" cy="5404957"/>
          </a:xfrm>
          <a:prstGeom prst="rect">
            <a:avLst/>
          </a:prstGeom>
        </p:spPr>
      </p:pic>
    </p:spTree>
    <p:extLst>
      <p:ext uri="{BB962C8B-B14F-4D97-AF65-F5344CB8AC3E}">
        <p14:creationId xmlns:p14="http://schemas.microsoft.com/office/powerpoint/2010/main" val="1870264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1000" y="381000"/>
            <a:ext cx="955049" cy="955049"/>
          </a:xfrm>
          <a:prstGeom prst="rect">
            <a:avLst/>
          </a:prstGeom>
        </p:spPr>
      </p:pic>
      <p:pic>
        <p:nvPicPr>
          <p:cNvPr id="3" name="Picture 3"/>
          <p:cNvPicPr>
            <a:picLocks noChangeAspect="1"/>
          </p:cNvPicPr>
          <p:nvPr/>
        </p:nvPicPr>
        <p:blipFill>
          <a:blip r:embed="rId3"/>
          <a:srcRect/>
          <a:stretch>
            <a:fillRect/>
          </a:stretch>
        </p:blipFill>
        <p:spPr>
          <a:xfrm rot="-10800000">
            <a:off x="16951951" y="8950951"/>
            <a:ext cx="955049" cy="955049"/>
          </a:xfrm>
          <a:prstGeom prst="rect">
            <a:avLst/>
          </a:prstGeom>
        </p:spPr>
      </p:pic>
      <p:sp>
        <p:nvSpPr>
          <p:cNvPr id="5" name="TextBox 5"/>
          <p:cNvSpPr txBox="1"/>
          <p:nvPr/>
        </p:nvSpPr>
        <p:spPr>
          <a:xfrm>
            <a:off x="3329935" y="6635923"/>
            <a:ext cx="12192400" cy="1025921"/>
          </a:xfrm>
          <a:prstGeom prst="rect">
            <a:avLst/>
          </a:prstGeom>
        </p:spPr>
        <p:txBody>
          <a:bodyPr lIns="0" tIns="0" rIns="0" bIns="0" rtlCol="0" anchor="t">
            <a:spAutoFit/>
          </a:bodyPr>
          <a:lstStyle/>
          <a:p>
            <a:pPr algn="ctr">
              <a:lnSpc>
                <a:spcPts val="8000"/>
              </a:lnSpc>
            </a:pPr>
            <a:r>
              <a:rPr lang="en-US" sz="8000" spc="-80">
                <a:solidFill>
                  <a:srgbClr val="FF4A3B"/>
                </a:solidFill>
                <a:latin typeface="Montserrat Classic Bold"/>
              </a:rPr>
              <a:t>¡MUCHAS GRACIAS!</a:t>
            </a:r>
          </a:p>
        </p:txBody>
      </p:sp>
      <p:sp>
        <p:nvSpPr>
          <p:cNvPr id="8" name="Rectangle 7">
            <a:extLst>
              <a:ext uri="{FF2B5EF4-FFF2-40B4-BE49-F238E27FC236}">
                <a16:creationId xmlns:a16="http://schemas.microsoft.com/office/drawing/2014/main" id="{D0DB10A0-51C4-4088-AE31-3B712BDEC316}"/>
              </a:ext>
            </a:extLst>
          </p:cNvPr>
          <p:cNvSpPr/>
          <p:nvPr/>
        </p:nvSpPr>
        <p:spPr>
          <a:xfrm>
            <a:off x="1370684" y="7653170"/>
            <a:ext cx="15581267" cy="2015936"/>
          </a:xfrm>
          <a:prstGeom prst="rect">
            <a:avLst/>
          </a:prstGeom>
        </p:spPr>
        <p:txBody>
          <a:bodyPr wrap="square" anchor="t">
            <a:spAutoFit/>
          </a:bodyPr>
          <a:lstStyle/>
          <a:p>
            <a:pPr marL="993775" indent="-444500" algn="ctr">
              <a:spcAft>
                <a:spcPts val="600"/>
              </a:spcAft>
              <a:buFont typeface="Wingdings" pitchFamily="2" charset="2"/>
              <a:buChar char="v"/>
            </a:pPr>
            <a:endParaRPr lang="en-US" sz="4800" b="1">
              <a:solidFill>
                <a:schemeClr val="bg1"/>
              </a:solidFill>
              <a:latin typeface="Montserrat" pitchFamily="2" charset="77"/>
            </a:endParaRPr>
          </a:p>
          <a:p>
            <a:pPr algn="ctr"/>
            <a:r>
              <a:rPr lang="es-ES" sz="3600" i="1">
                <a:solidFill>
                  <a:schemeClr val="bg1"/>
                </a:solidFill>
              </a:rPr>
              <a:t>“Ninguna de estas soluciones importará, si la financiación y los datos sobre las amenazas inminentes no llegan a las comunidades locales</a:t>
            </a:r>
            <a:r>
              <a:rPr lang="es-ES" sz="3600">
                <a:solidFill>
                  <a:schemeClr val="bg1"/>
                </a:solidFill>
              </a:rPr>
              <a:t>”</a:t>
            </a:r>
          </a:p>
        </p:txBody>
      </p:sp>
      <p:pic>
        <p:nvPicPr>
          <p:cNvPr id="7" name="Picture 9" descr="A screenshot of a cell phone&#10;&#10;Description generated with very high confidence">
            <a:extLst>
              <a:ext uri="{FF2B5EF4-FFF2-40B4-BE49-F238E27FC236}">
                <a16:creationId xmlns:a16="http://schemas.microsoft.com/office/drawing/2014/main" id="{D0EBE476-C3D3-4EFA-8181-391D7F2E20AF}"/>
              </a:ext>
            </a:extLst>
          </p:cNvPr>
          <p:cNvPicPr>
            <a:picLocks noChangeAspect="1"/>
          </p:cNvPicPr>
          <p:nvPr/>
        </p:nvPicPr>
        <p:blipFill>
          <a:blip r:embed="rId4"/>
          <a:stretch>
            <a:fillRect/>
          </a:stretch>
        </p:blipFill>
        <p:spPr>
          <a:xfrm>
            <a:off x="6842101" y="1139992"/>
            <a:ext cx="4675414" cy="46754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3"/>
          <a:srcRect/>
          <a:stretch>
            <a:fillRect/>
          </a:stretch>
        </p:blipFill>
        <p:spPr>
          <a:xfrm rot="-10800000">
            <a:off x="16989412" y="9100551"/>
            <a:ext cx="955049" cy="955049"/>
          </a:xfrm>
          <a:prstGeom prst="rect">
            <a:avLst/>
          </a:prstGeom>
        </p:spPr>
      </p:pic>
      <p:grpSp>
        <p:nvGrpSpPr>
          <p:cNvPr id="14" name="Group 13">
            <a:extLst>
              <a:ext uri="{FF2B5EF4-FFF2-40B4-BE49-F238E27FC236}">
                <a16:creationId xmlns:a16="http://schemas.microsoft.com/office/drawing/2014/main" id="{7317BED9-DAD8-4D6D-9B54-A7200A05C323}"/>
              </a:ext>
            </a:extLst>
          </p:cNvPr>
          <p:cNvGrpSpPr/>
          <p:nvPr/>
        </p:nvGrpSpPr>
        <p:grpSpPr>
          <a:xfrm>
            <a:off x="1168268" y="1077513"/>
            <a:ext cx="7972520" cy="6489257"/>
            <a:chOff x="1583668" y="1772816"/>
            <a:chExt cx="5904656" cy="4752528"/>
          </a:xfrm>
        </p:grpSpPr>
        <p:pic>
          <p:nvPicPr>
            <p:cNvPr id="15" name="Picture 14">
              <a:extLst>
                <a:ext uri="{FF2B5EF4-FFF2-40B4-BE49-F238E27FC236}">
                  <a16:creationId xmlns:a16="http://schemas.microsoft.com/office/drawing/2014/main" id="{FC9B1CFC-788D-499E-AC41-D4373FB2ECE8}"/>
                </a:ext>
              </a:extLst>
            </p:cNvPr>
            <p:cNvPicPr>
              <a:picLocks noChangeAspect="1"/>
            </p:cNvPicPr>
            <p:nvPr/>
          </p:nvPicPr>
          <p:blipFill>
            <a:blip r:embed="rId4"/>
            <a:stretch>
              <a:fillRect/>
            </a:stretch>
          </p:blipFill>
          <p:spPr>
            <a:xfrm>
              <a:off x="1583668" y="1772816"/>
              <a:ext cx="5904656" cy="4752528"/>
            </a:xfrm>
            <a:prstGeom prst="rect">
              <a:avLst/>
            </a:prstGeom>
          </p:spPr>
        </p:pic>
        <p:sp>
          <p:nvSpPr>
            <p:cNvPr id="16" name="Rectangle 15">
              <a:extLst>
                <a:ext uri="{FF2B5EF4-FFF2-40B4-BE49-F238E27FC236}">
                  <a16:creationId xmlns:a16="http://schemas.microsoft.com/office/drawing/2014/main" id="{3CC1604A-C7AF-4EDE-BC4D-424F4AE4A828}"/>
                </a:ext>
              </a:extLst>
            </p:cNvPr>
            <p:cNvSpPr/>
            <p:nvPr/>
          </p:nvSpPr>
          <p:spPr>
            <a:xfrm>
              <a:off x="2051720" y="2996952"/>
              <a:ext cx="1368152" cy="64807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80000"/>
                </a:lnSpc>
              </a:pPr>
              <a:r>
                <a:rPr lang="es-ES_tradnl" sz="2700" b="1">
                  <a:solidFill>
                    <a:schemeClr val="bg1"/>
                  </a:solidFill>
                  <a:cs typeface="Arial" panose="020B0604020202020204" pitchFamily="34" charset="0"/>
                </a:rPr>
                <a:t>6. Prevención del sufrimiento</a:t>
              </a:r>
              <a:endParaRPr lang="es-ES_tradnl" sz="2400">
                <a:solidFill>
                  <a:schemeClr val="bg1"/>
                </a:solidFill>
                <a:cs typeface="Arial" panose="020B0604020202020204" pitchFamily="34" charset="0"/>
              </a:endParaRPr>
            </a:p>
          </p:txBody>
        </p:sp>
        <p:sp>
          <p:nvSpPr>
            <p:cNvPr id="17" name="Rectangle 16">
              <a:extLst>
                <a:ext uri="{FF2B5EF4-FFF2-40B4-BE49-F238E27FC236}">
                  <a16:creationId xmlns:a16="http://schemas.microsoft.com/office/drawing/2014/main" id="{32A69049-488D-49BC-B304-DF3D1AD1BD50}"/>
                </a:ext>
              </a:extLst>
            </p:cNvPr>
            <p:cNvSpPr/>
            <p:nvPr/>
          </p:nvSpPr>
          <p:spPr>
            <a:xfrm>
              <a:off x="3851920" y="2132856"/>
              <a:ext cx="1368152" cy="64807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80000"/>
                </a:lnSpc>
              </a:pPr>
              <a:r>
                <a:rPr lang="es-ES_tradnl" sz="2700" b="1">
                  <a:solidFill>
                    <a:schemeClr val="bg1"/>
                  </a:solidFill>
                  <a:cs typeface="Arial" panose="020B0604020202020204" pitchFamily="34" charset="0"/>
                </a:rPr>
                <a:t>1.</a:t>
              </a:r>
            </a:p>
            <a:p>
              <a:pPr algn="ctr">
                <a:lnSpc>
                  <a:spcPct val="80000"/>
                </a:lnSpc>
              </a:pPr>
              <a:r>
                <a:rPr lang="es-ES_tradnl" sz="2700" b="1">
                  <a:solidFill>
                    <a:schemeClr val="bg1"/>
                  </a:solidFill>
                  <a:cs typeface="Arial" panose="020B0604020202020204" pitchFamily="34" charset="0"/>
                </a:rPr>
                <a:t>Informada sobre los riesgos</a:t>
              </a:r>
              <a:endParaRPr lang="es-ES_tradnl" sz="2400">
                <a:solidFill>
                  <a:schemeClr val="bg1"/>
                </a:solidFill>
                <a:cs typeface="Arial" panose="020B0604020202020204" pitchFamily="34" charset="0"/>
              </a:endParaRPr>
            </a:p>
          </p:txBody>
        </p:sp>
        <p:sp>
          <p:nvSpPr>
            <p:cNvPr id="18" name="Rectangle 17">
              <a:extLst>
                <a:ext uri="{FF2B5EF4-FFF2-40B4-BE49-F238E27FC236}">
                  <a16:creationId xmlns:a16="http://schemas.microsoft.com/office/drawing/2014/main" id="{1CD0DA22-25A4-42B5-AB51-8CD83E0D6DC0}"/>
                </a:ext>
              </a:extLst>
            </p:cNvPr>
            <p:cNvSpPr/>
            <p:nvPr/>
          </p:nvSpPr>
          <p:spPr>
            <a:xfrm>
              <a:off x="5724128" y="2996952"/>
              <a:ext cx="1368152" cy="64807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80000"/>
                </a:lnSpc>
              </a:pPr>
              <a:r>
                <a:rPr lang="es-ES_tradnl" sz="2700" b="1">
                  <a:solidFill>
                    <a:schemeClr val="bg1"/>
                  </a:solidFill>
                  <a:cs typeface="Arial" panose="020B0604020202020204" pitchFamily="34" charset="0"/>
                </a:rPr>
                <a:t>2. Holística </a:t>
              </a:r>
              <a:r>
                <a:rPr lang="es-ES_tradnl" sz="2100" b="1">
                  <a:solidFill>
                    <a:schemeClr val="bg1"/>
                  </a:solidFill>
                  <a:cs typeface="Arial" panose="020B0604020202020204" pitchFamily="34" charset="0"/>
                </a:rPr>
                <a:t>(orientada a sistemas)</a:t>
              </a:r>
              <a:endParaRPr lang="es-ES_tradnl" sz="2400">
                <a:solidFill>
                  <a:schemeClr val="bg1"/>
                </a:solidFill>
                <a:cs typeface="Arial" panose="020B0604020202020204" pitchFamily="34" charset="0"/>
              </a:endParaRPr>
            </a:p>
          </p:txBody>
        </p:sp>
        <p:sp>
          <p:nvSpPr>
            <p:cNvPr id="19" name="Rectangle 18">
              <a:extLst>
                <a:ext uri="{FF2B5EF4-FFF2-40B4-BE49-F238E27FC236}">
                  <a16:creationId xmlns:a16="http://schemas.microsoft.com/office/drawing/2014/main" id="{B63470F3-4B30-498E-A746-CBEFE4981882}"/>
                </a:ext>
              </a:extLst>
            </p:cNvPr>
            <p:cNvSpPr/>
            <p:nvPr/>
          </p:nvSpPr>
          <p:spPr>
            <a:xfrm>
              <a:off x="2051720" y="4653136"/>
              <a:ext cx="1368152" cy="64807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80000"/>
                </a:lnSpc>
              </a:pPr>
              <a:r>
                <a:rPr lang="es-ES_tradnl" sz="2700" b="1">
                  <a:solidFill>
                    <a:schemeClr val="bg1"/>
                  </a:solidFill>
                  <a:cs typeface="Arial" panose="020B0604020202020204" pitchFamily="34" charset="0"/>
                </a:rPr>
                <a:t>5. Inclusiva</a:t>
              </a:r>
              <a:endParaRPr lang="es-ES_tradnl" sz="2400">
                <a:solidFill>
                  <a:schemeClr val="bg1"/>
                </a:solidFill>
                <a:cs typeface="Arial" panose="020B0604020202020204" pitchFamily="34" charset="0"/>
              </a:endParaRPr>
            </a:p>
          </p:txBody>
        </p:sp>
        <p:sp>
          <p:nvSpPr>
            <p:cNvPr id="20" name="Rectangle 19">
              <a:extLst>
                <a:ext uri="{FF2B5EF4-FFF2-40B4-BE49-F238E27FC236}">
                  <a16:creationId xmlns:a16="http://schemas.microsoft.com/office/drawing/2014/main" id="{3FE0B042-B903-420F-BA53-4AF632FF35E0}"/>
                </a:ext>
              </a:extLst>
            </p:cNvPr>
            <p:cNvSpPr/>
            <p:nvPr/>
          </p:nvSpPr>
          <p:spPr>
            <a:xfrm>
              <a:off x="5724128" y="4653136"/>
              <a:ext cx="1368152" cy="64807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80000"/>
                </a:lnSpc>
              </a:pPr>
              <a:r>
                <a:rPr lang="es-ES_tradnl" sz="2700" b="1">
                  <a:solidFill>
                    <a:schemeClr val="bg1"/>
                  </a:solidFill>
                  <a:cs typeface="Arial" panose="020B0604020202020204" pitchFamily="34" charset="0"/>
                </a:rPr>
                <a:t>3. Impulsada por la demanda</a:t>
              </a:r>
              <a:endParaRPr lang="es-ES_tradnl" sz="2400">
                <a:solidFill>
                  <a:schemeClr val="bg1"/>
                </a:solidFill>
                <a:cs typeface="Arial" panose="020B0604020202020204" pitchFamily="34" charset="0"/>
              </a:endParaRPr>
            </a:p>
          </p:txBody>
        </p:sp>
        <p:sp>
          <p:nvSpPr>
            <p:cNvPr id="21" name="Rectangle 20">
              <a:extLst>
                <a:ext uri="{FF2B5EF4-FFF2-40B4-BE49-F238E27FC236}">
                  <a16:creationId xmlns:a16="http://schemas.microsoft.com/office/drawing/2014/main" id="{12749323-5AE3-4E44-9A09-35A556033DDA}"/>
                </a:ext>
              </a:extLst>
            </p:cNvPr>
            <p:cNvSpPr/>
            <p:nvPr/>
          </p:nvSpPr>
          <p:spPr>
            <a:xfrm>
              <a:off x="3887336" y="5445224"/>
              <a:ext cx="1368152" cy="64807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80000"/>
                </a:lnSpc>
              </a:pPr>
              <a:r>
                <a:rPr lang="es-ES_tradnl" sz="2700" b="1">
                  <a:solidFill>
                    <a:schemeClr val="bg1"/>
                  </a:solidFill>
                  <a:cs typeface="Arial" panose="020B0604020202020204" pitchFamily="34" charset="0"/>
                </a:rPr>
                <a:t>4. Enfocada en las personas</a:t>
              </a:r>
              <a:endParaRPr lang="es-ES_tradnl" sz="2400">
                <a:solidFill>
                  <a:schemeClr val="bg1"/>
                </a:solidFill>
                <a:cs typeface="Arial" panose="020B0604020202020204" pitchFamily="34" charset="0"/>
              </a:endParaRPr>
            </a:p>
          </p:txBody>
        </p:sp>
        <p:sp>
          <p:nvSpPr>
            <p:cNvPr id="22" name="Rectangle 21">
              <a:extLst>
                <a:ext uri="{FF2B5EF4-FFF2-40B4-BE49-F238E27FC236}">
                  <a16:creationId xmlns:a16="http://schemas.microsoft.com/office/drawing/2014/main" id="{A73B0CED-7C5D-43AA-A7C5-E645467A6911}"/>
                </a:ext>
              </a:extLst>
            </p:cNvPr>
            <p:cNvSpPr/>
            <p:nvPr/>
          </p:nvSpPr>
          <p:spPr>
            <a:xfrm>
              <a:off x="4066768" y="4005064"/>
              <a:ext cx="1009288" cy="216024"/>
            </a:xfrm>
            <a:prstGeom prst="rect">
              <a:avLst/>
            </a:prstGeom>
            <a:solidFill>
              <a:srgbClr val="231E2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s-ES_tradnl" sz="2100" b="1">
                  <a:solidFill>
                    <a:schemeClr val="bg1"/>
                  </a:solidFill>
                  <a:cs typeface="Arial" panose="020B0604020202020204" pitchFamily="34" charset="0"/>
                </a:rPr>
                <a:t>HITOS</a:t>
              </a:r>
              <a:endParaRPr lang="es-ES_tradnl">
                <a:solidFill>
                  <a:schemeClr val="bg1"/>
                </a:solidFill>
                <a:cs typeface="Arial" panose="020B0604020202020204" pitchFamily="34" charset="0"/>
              </a:endParaRPr>
            </a:p>
          </p:txBody>
        </p:sp>
      </p:grpSp>
      <p:sp>
        <p:nvSpPr>
          <p:cNvPr id="10" name="TextBox 9">
            <a:extLst>
              <a:ext uri="{FF2B5EF4-FFF2-40B4-BE49-F238E27FC236}">
                <a16:creationId xmlns:a16="http://schemas.microsoft.com/office/drawing/2014/main" id="{3B02497D-4840-4EE7-AD06-0F4DD0F8ED8F}"/>
              </a:ext>
            </a:extLst>
          </p:cNvPr>
          <p:cNvSpPr txBox="1"/>
          <p:nvPr/>
        </p:nvSpPr>
        <p:spPr>
          <a:xfrm>
            <a:off x="8233597" y="1143555"/>
            <a:ext cx="9656435" cy="1997150"/>
          </a:xfrm>
          <a:prstGeom prst="rect">
            <a:avLst/>
          </a:prstGeom>
          <a:noFill/>
        </p:spPr>
        <p:txBody>
          <a:bodyPr wrap="square" rtlCol="0" anchor="t">
            <a:spAutoFit/>
          </a:bodyPr>
          <a:lstStyle/>
          <a:p>
            <a:pPr algn="r">
              <a:lnSpc>
                <a:spcPts val="8000"/>
              </a:lnSpc>
            </a:pPr>
            <a:r>
              <a:rPr lang="en-US" sz="3600" i="1" spc="-80">
                <a:solidFill>
                  <a:srgbClr val="EDE6E2"/>
                </a:solidFill>
                <a:latin typeface="Montserrat Classic Bold"/>
              </a:rPr>
              <a:t>La Hoja de </a:t>
            </a:r>
            <a:r>
              <a:rPr lang="en-US" sz="3600" i="1" spc="-80" err="1">
                <a:solidFill>
                  <a:srgbClr val="EDE6E2"/>
                </a:solidFill>
                <a:latin typeface="Montserrat Classic Bold"/>
              </a:rPr>
              <a:t>ruta</a:t>
            </a:r>
            <a:r>
              <a:rPr lang="en-US" sz="3600" i="1" spc="-80">
                <a:solidFill>
                  <a:srgbClr val="EDE6E2"/>
                </a:solidFill>
                <a:latin typeface="Montserrat Classic Bold"/>
              </a:rPr>
              <a:t> </a:t>
            </a:r>
            <a:r>
              <a:rPr lang="en-US" sz="3600" i="1" spc="-80" err="1">
                <a:solidFill>
                  <a:srgbClr val="EDE6E2"/>
                </a:solidFill>
                <a:latin typeface="Montserrat Classic Bold"/>
              </a:rPr>
              <a:t>nos</a:t>
            </a:r>
            <a:r>
              <a:rPr lang="en-US" sz="3600" i="1" spc="-80">
                <a:solidFill>
                  <a:srgbClr val="EDE6E2"/>
                </a:solidFill>
                <a:latin typeface="Montserrat Classic Bold"/>
              </a:rPr>
              <a:t> </a:t>
            </a:r>
            <a:r>
              <a:rPr lang="en-US" sz="3600" i="1" spc="-80" err="1">
                <a:solidFill>
                  <a:srgbClr val="EDE6E2"/>
                </a:solidFill>
                <a:latin typeface="Montserrat Classic Bold"/>
              </a:rPr>
              <a:t>invita</a:t>
            </a:r>
            <a:r>
              <a:rPr lang="en-US" sz="3600" i="1" spc="-80">
                <a:solidFill>
                  <a:srgbClr val="EDE6E2"/>
                </a:solidFill>
                <a:latin typeface="Montserrat Classic Bold"/>
              </a:rPr>
              <a:t> a  </a:t>
            </a:r>
            <a:r>
              <a:rPr lang="en-US" sz="3600" i="1" spc="-80" err="1">
                <a:solidFill>
                  <a:srgbClr val="EDE6E2"/>
                </a:solidFill>
                <a:latin typeface="Montserrat Classic Bold"/>
              </a:rPr>
              <a:t>diseñar</a:t>
            </a:r>
            <a:r>
              <a:rPr lang="en-US" sz="3600" i="1" spc="-80">
                <a:solidFill>
                  <a:srgbClr val="EDE6E2"/>
                </a:solidFill>
                <a:latin typeface="Montserrat Classic Bold"/>
              </a:rPr>
              <a:t>  y </a:t>
            </a:r>
            <a:r>
              <a:rPr lang="en-US" sz="3600" i="1" spc="-80" err="1">
                <a:solidFill>
                  <a:srgbClr val="EDE6E2"/>
                </a:solidFill>
                <a:latin typeface="Montserrat Classic Bold"/>
              </a:rPr>
              <a:t>replantear</a:t>
            </a:r>
            <a:r>
              <a:rPr lang="en-US" sz="3600" i="1" spc="-80">
                <a:solidFill>
                  <a:srgbClr val="EDE6E2"/>
                </a:solidFill>
                <a:latin typeface="Montserrat Classic Bold"/>
              </a:rPr>
              <a:t> </a:t>
            </a:r>
            <a:r>
              <a:rPr lang="en-US" sz="3600" i="1" spc="-80" err="1">
                <a:solidFill>
                  <a:srgbClr val="EDE6E2"/>
                </a:solidFill>
                <a:latin typeface="Montserrat Classic Bold"/>
              </a:rPr>
              <a:t>nuestras</a:t>
            </a:r>
            <a:r>
              <a:rPr lang="en-US" sz="3600" i="1" spc="-80">
                <a:solidFill>
                  <a:srgbClr val="EDE6E2"/>
                </a:solidFill>
                <a:latin typeface="Montserrat Classic Bold"/>
              </a:rPr>
              <a:t>  </a:t>
            </a:r>
            <a:r>
              <a:rPr lang="en-US" sz="3600" i="1" spc="-80" err="1">
                <a:solidFill>
                  <a:srgbClr val="EDE6E2"/>
                </a:solidFill>
                <a:latin typeface="Montserrat Classic Bold"/>
              </a:rPr>
              <a:t>intervenciones</a:t>
            </a:r>
            <a:r>
              <a:rPr lang="en-US" sz="4400" spc="-80">
                <a:solidFill>
                  <a:srgbClr val="EDE6E2"/>
                </a:solidFill>
                <a:latin typeface="Montserrat Classic Bold"/>
              </a:rPr>
              <a:t> </a:t>
            </a:r>
            <a:endParaRPr lang="en-CH" sz="4400" spc="-80">
              <a:solidFill>
                <a:srgbClr val="EDE6E2"/>
              </a:solidFill>
              <a:latin typeface="Montserrat Classic Bold"/>
            </a:endParaRPr>
          </a:p>
        </p:txBody>
      </p:sp>
      <p:pic>
        <p:nvPicPr>
          <p:cNvPr id="24" name="Picture 10">
            <a:extLst>
              <a:ext uri="{FF2B5EF4-FFF2-40B4-BE49-F238E27FC236}">
                <a16:creationId xmlns:a16="http://schemas.microsoft.com/office/drawing/2014/main" id="{69D5F950-8CEE-4DA6-A58F-AB2403D56EEA}"/>
              </a:ext>
            </a:extLst>
          </p:cNvPr>
          <p:cNvPicPr>
            <a:picLocks noChangeAspect="1"/>
          </p:cNvPicPr>
          <p:nvPr/>
        </p:nvPicPr>
        <p:blipFill>
          <a:blip r:embed="rId5"/>
          <a:srcRect/>
          <a:stretch>
            <a:fillRect/>
          </a:stretch>
        </p:blipFill>
        <p:spPr>
          <a:xfrm>
            <a:off x="285750" y="8346022"/>
            <a:ext cx="4289685" cy="1938401"/>
          </a:xfrm>
          <a:prstGeom prst="rect">
            <a:avLst/>
          </a:prstGeom>
        </p:spPr>
      </p:pic>
      <p:pic>
        <p:nvPicPr>
          <p:cNvPr id="25" name="Picture 24">
            <a:extLst>
              <a:ext uri="{FF2B5EF4-FFF2-40B4-BE49-F238E27FC236}">
                <a16:creationId xmlns:a16="http://schemas.microsoft.com/office/drawing/2014/main" id="{B36F1A06-982E-4B10-A41B-82966C9F9035}"/>
              </a:ext>
            </a:extLst>
          </p:cNvPr>
          <p:cNvPicPr>
            <a:picLocks noChangeAspect="1"/>
          </p:cNvPicPr>
          <p:nvPr/>
        </p:nvPicPr>
        <p:blipFill>
          <a:blip r:embed="rId6"/>
          <a:stretch>
            <a:fillRect/>
          </a:stretch>
        </p:blipFill>
        <p:spPr>
          <a:xfrm>
            <a:off x="10050378" y="5425372"/>
            <a:ext cx="7082960" cy="3772540"/>
          </a:xfrm>
          <a:prstGeom prst="rect">
            <a:avLst/>
          </a:prstGeom>
        </p:spPr>
      </p:pic>
      <p:sp>
        <p:nvSpPr>
          <p:cNvPr id="3" name="Rectangle: Rounded Corners 2">
            <a:extLst>
              <a:ext uri="{FF2B5EF4-FFF2-40B4-BE49-F238E27FC236}">
                <a16:creationId xmlns:a16="http://schemas.microsoft.com/office/drawing/2014/main" id="{918DF186-1BE3-4E23-9E1E-372BC37B64B6}"/>
              </a:ext>
            </a:extLst>
          </p:cNvPr>
          <p:cNvSpPr/>
          <p:nvPr/>
        </p:nvSpPr>
        <p:spPr>
          <a:xfrm>
            <a:off x="10400683" y="3469661"/>
            <a:ext cx="6361463" cy="1512168"/>
          </a:xfrm>
          <a:prstGeom prst="roundRect">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i="1" spc="-80" err="1">
                <a:solidFill>
                  <a:srgbClr val="EDE6E2"/>
                </a:solidFill>
                <a:latin typeface="Montserrat Classic Bold"/>
              </a:rPr>
              <a:t>Tomando</a:t>
            </a:r>
            <a:r>
              <a:rPr lang="en-US" sz="2800" i="1" spc="-80">
                <a:solidFill>
                  <a:srgbClr val="EDE6E2"/>
                </a:solidFill>
                <a:latin typeface="Montserrat Classic Bold"/>
              </a:rPr>
              <a:t> </a:t>
            </a:r>
            <a:r>
              <a:rPr lang="en-US" sz="2800" i="1" spc="-80" err="1">
                <a:solidFill>
                  <a:srgbClr val="EDE6E2"/>
                </a:solidFill>
                <a:latin typeface="Montserrat Classic Bold"/>
              </a:rPr>
              <a:t>en</a:t>
            </a:r>
            <a:r>
              <a:rPr lang="en-US" sz="2800" i="1" spc="-80">
                <a:solidFill>
                  <a:srgbClr val="EDE6E2"/>
                </a:solidFill>
                <a:latin typeface="Montserrat Classic Bold"/>
              </a:rPr>
              <a:t> </a:t>
            </a:r>
            <a:r>
              <a:rPr lang="en-US" sz="2800" i="1" spc="-80" err="1">
                <a:solidFill>
                  <a:srgbClr val="EDE6E2"/>
                </a:solidFill>
                <a:latin typeface="Montserrat Classic Bold"/>
              </a:rPr>
              <a:t>cuenta</a:t>
            </a:r>
            <a:r>
              <a:rPr lang="en-US" sz="2800" i="1" spc="-80">
                <a:solidFill>
                  <a:srgbClr val="EDE6E2"/>
                </a:solidFill>
                <a:latin typeface="Montserrat Classic Bold"/>
              </a:rPr>
              <a:t> los diversos contextos rurales y urbanos</a:t>
            </a:r>
          </a:p>
        </p:txBody>
      </p:sp>
    </p:spTree>
    <p:extLst>
      <p:ext uri="{BB962C8B-B14F-4D97-AF65-F5344CB8AC3E}">
        <p14:creationId xmlns:p14="http://schemas.microsoft.com/office/powerpoint/2010/main" val="358402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533400" y="571500"/>
            <a:ext cx="955049" cy="955049"/>
          </a:xfrm>
          <a:prstGeom prst="rect">
            <a:avLst/>
          </a:prstGeom>
        </p:spPr>
      </p:pic>
      <p:grpSp>
        <p:nvGrpSpPr>
          <p:cNvPr id="3" name="Group 3"/>
          <p:cNvGrpSpPr/>
          <p:nvPr/>
        </p:nvGrpSpPr>
        <p:grpSpPr>
          <a:xfrm>
            <a:off x="923724" y="3401785"/>
            <a:ext cx="9585272" cy="3913783"/>
            <a:chOff x="-304800" y="2392588"/>
            <a:chExt cx="21615933" cy="4238664"/>
          </a:xfrm>
        </p:grpSpPr>
        <p:sp>
          <p:nvSpPr>
            <p:cNvPr id="4" name="TextBox 4"/>
            <p:cNvSpPr txBox="1"/>
            <p:nvPr/>
          </p:nvSpPr>
          <p:spPr>
            <a:xfrm>
              <a:off x="955133" y="2392588"/>
              <a:ext cx="17979379" cy="4171228"/>
            </a:xfrm>
            <a:prstGeom prst="rect">
              <a:avLst/>
            </a:prstGeom>
          </p:spPr>
          <p:txBody>
            <a:bodyPr wrap="square" lIns="0" tIns="0" rIns="0" bIns="0" rtlCol="0" anchor="t">
              <a:spAutoFit/>
            </a:bodyPr>
            <a:lstStyle/>
            <a:p>
              <a:pPr algn="ctr">
                <a:lnSpc>
                  <a:spcPts val="8000"/>
                </a:lnSpc>
              </a:pPr>
              <a:r>
                <a:rPr lang="en-US" sz="9650" spc="-80">
                  <a:solidFill>
                    <a:schemeClr val="bg1"/>
                  </a:solidFill>
                  <a:latin typeface="Montserrat Classic Bold"/>
                </a:rPr>
                <a:t>¿</a:t>
              </a:r>
              <a:r>
                <a:rPr lang="en-US" sz="9650" spc="-80" err="1">
                  <a:solidFill>
                    <a:schemeClr val="bg1"/>
                  </a:solidFill>
                  <a:latin typeface="Montserrat Classic Bold"/>
                </a:rPr>
                <a:t>Qué</a:t>
              </a:r>
              <a:r>
                <a:rPr lang="en-US" sz="9650" spc="-80">
                  <a:solidFill>
                    <a:schemeClr val="bg1"/>
                  </a:solidFill>
                  <a:latin typeface="Montserrat Classic Bold"/>
                </a:rPr>
                <a:t> es una comunidad </a:t>
              </a:r>
              <a:r>
                <a:rPr lang="en-US" sz="9650" spc="-80" err="1">
                  <a:solidFill>
                    <a:schemeClr val="bg1"/>
                  </a:solidFill>
                  <a:latin typeface="Montserrat Classic Bold"/>
                </a:rPr>
                <a:t>resiliente</a:t>
              </a:r>
              <a:r>
                <a:rPr lang="en-US" sz="9650" spc="-80">
                  <a:solidFill>
                    <a:schemeClr val="bg1"/>
                  </a:solidFill>
                  <a:latin typeface="Montserrat Classic Bold"/>
                </a:rPr>
                <a:t>?</a:t>
              </a:r>
              <a:endParaRPr lang="ru-RU" sz="9650" spc="-80">
                <a:solidFill>
                  <a:schemeClr val="bg1"/>
                </a:solidFill>
                <a:cs typeface="Calibri"/>
              </a:endParaRPr>
            </a:p>
          </p:txBody>
        </p:sp>
        <p:sp>
          <p:nvSpPr>
            <p:cNvPr id="5" name="TextBox 5"/>
            <p:cNvSpPr txBox="1"/>
            <p:nvPr/>
          </p:nvSpPr>
          <p:spPr>
            <a:xfrm>
              <a:off x="-304800" y="2929784"/>
              <a:ext cx="21615933" cy="854935"/>
            </a:xfrm>
            <a:prstGeom prst="rect">
              <a:avLst/>
            </a:prstGeom>
          </p:spPr>
          <p:txBody>
            <a:bodyPr lIns="0" tIns="0" rIns="0" bIns="0" rtlCol="0" anchor="t">
              <a:spAutoFit/>
            </a:bodyPr>
            <a:lstStyle/>
            <a:p>
              <a:pPr algn="ctr">
                <a:lnSpc>
                  <a:spcPts val="5040"/>
                </a:lnSpc>
              </a:pPr>
              <a:endParaRPr lang="en-US" sz="4199">
                <a:solidFill>
                  <a:srgbClr val="FF4A3B"/>
                </a:solidFill>
                <a:latin typeface="Montserrat Classic Bold"/>
              </a:endParaRPr>
            </a:p>
          </p:txBody>
        </p:sp>
        <p:sp>
          <p:nvSpPr>
            <p:cNvPr id="6" name="TextBox 6"/>
            <p:cNvSpPr txBox="1"/>
            <p:nvPr/>
          </p:nvSpPr>
          <p:spPr>
            <a:xfrm>
              <a:off x="0" y="5947833"/>
              <a:ext cx="15011933" cy="683419"/>
            </a:xfrm>
            <a:prstGeom prst="rect">
              <a:avLst/>
            </a:prstGeom>
          </p:spPr>
          <p:txBody>
            <a:bodyPr lIns="0" tIns="0" rIns="0" bIns="0" rtlCol="0" anchor="t">
              <a:spAutoFit/>
            </a:bodyPr>
            <a:lstStyle/>
            <a:p>
              <a:pPr>
                <a:lnSpc>
                  <a:spcPts val="4500"/>
                </a:lnSpc>
              </a:pPr>
              <a:endParaRPr/>
            </a:p>
          </p:txBody>
        </p:sp>
      </p:grpSp>
      <p:pic>
        <p:nvPicPr>
          <p:cNvPr id="8" name="Picture 8"/>
          <p:cNvPicPr>
            <a:picLocks noChangeAspect="1"/>
          </p:cNvPicPr>
          <p:nvPr/>
        </p:nvPicPr>
        <p:blipFill>
          <a:blip r:embed="rId3"/>
          <a:srcRect/>
          <a:stretch>
            <a:fillRect/>
          </a:stretch>
        </p:blipFill>
        <p:spPr>
          <a:xfrm rot="-10800000">
            <a:off x="16951951" y="8950951"/>
            <a:ext cx="955049" cy="955049"/>
          </a:xfrm>
          <a:prstGeom prst="rect">
            <a:avLst/>
          </a:prstGeom>
        </p:spPr>
      </p:pic>
      <p:pic>
        <p:nvPicPr>
          <p:cNvPr id="10" name="Picture 10"/>
          <p:cNvPicPr>
            <a:picLocks noChangeAspect="1"/>
          </p:cNvPicPr>
          <p:nvPr/>
        </p:nvPicPr>
        <p:blipFill>
          <a:blip r:embed="rId4"/>
          <a:srcRect/>
          <a:stretch>
            <a:fillRect/>
          </a:stretch>
        </p:blipFill>
        <p:spPr>
          <a:xfrm>
            <a:off x="360218" y="7629605"/>
            <a:ext cx="5719855" cy="2584659"/>
          </a:xfrm>
          <a:prstGeom prst="rect">
            <a:avLst/>
          </a:prstGeom>
        </p:spPr>
      </p:pic>
      <p:pic>
        <p:nvPicPr>
          <p:cNvPr id="11" name="Picture 10">
            <a:extLst>
              <a:ext uri="{FF2B5EF4-FFF2-40B4-BE49-F238E27FC236}">
                <a16:creationId xmlns:a16="http://schemas.microsoft.com/office/drawing/2014/main" id="{37E40CB6-CDCE-4530-8D3C-AF544697FC4D}"/>
              </a:ext>
            </a:extLst>
          </p:cNvPr>
          <p:cNvPicPr>
            <a:picLocks noChangeAspect="1"/>
          </p:cNvPicPr>
          <p:nvPr/>
        </p:nvPicPr>
        <p:blipFill rotWithShape="1">
          <a:blip r:embed="rId5"/>
          <a:srcRect l="1903" r="978"/>
          <a:stretch/>
        </p:blipFill>
        <p:spPr>
          <a:xfrm>
            <a:off x="10474779" y="1046730"/>
            <a:ext cx="6485411" cy="8257339"/>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3"/>
          <a:srcRect/>
          <a:stretch>
            <a:fillRect/>
          </a:stretch>
        </p:blipFill>
        <p:spPr>
          <a:xfrm rot="-10800000">
            <a:off x="16951951" y="8950951"/>
            <a:ext cx="955049" cy="955049"/>
          </a:xfrm>
          <a:prstGeom prst="rect">
            <a:avLst/>
          </a:prstGeom>
        </p:spPr>
      </p:pic>
      <p:pic>
        <p:nvPicPr>
          <p:cNvPr id="12" name="Picture 11">
            <a:extLst>
              <a:ext uri="{FF2B5EF4-FFF2-40B4-BE49-F238E27FC236}">
                <a16:creationId xmlns:a16="http://schemas.microsoft.com/office/drawing/2014/main" id="{9599BA96-D005-4FB9-A671-A0CFD3813D3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032952" y="347591"/>
            <a:ext cx="6918999" cy="95918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A2C903F9-93C8-477D-B3B8-4CFDE7DDE8D2}"/>
              </a:ext>
            </a:extLst>
          </p:cNvPr>
          <p:cNvPicPr>
            <a:picLocks noChangeAspect="1"/>
          </p:cNvPicPr>
          <p:nvPr/>
        </p:nvPicPr>
        <p:blipFill>
          <a:blip r:embed="rId5"/>
          <a:srcRect/>
          <a:stretch>
            <a:fillRect/>
          </a:stretch>
        </p:blipFill>
        <p:spPr>
          <a:xfrm>
            <a:off x="-132895" y="8803226"/>
            <a:ext cx="3906982" cy="1765467"/>
          </a:xfrm>
          <a:prstGeom prst="rect">
            <a:avLst/>
          </a:prstGeom>
        </p:spPr>
      </p:pic>
      <p:sp>
        <p:nvSpPr>
          <p:cNvPr id="14" name="TextBox 10">
            <a:extLst>
              <a:ext uri="{FF2B5EF4-FFF2-40B4-BE49-F238E27FC236}">
                <a16:creationId xmlns:a16="http://schemas.microsoft.com/office/drawing/2014/main" id="{2C6DB931-75EA-4BB9-9B75-9B4BDA3467DB}"/>
              </a:ext>
            </a:extLst>
          </p:cNvPr>
          <p:cNvSpPr txBox="1"/>
          <p:nvPr/>
        </p:nvSpPr>
        <p:spPr>
          <a:xfrm>
            <a:off x="2302329" y="2574471"/>
            <a:ext cx="6430061" cy="3897675"/>
          </a:xfrm>
          <a:prstGeom prst="rect">
            <a:avLst/>
          </a:prstGeom>
          <a:noFill/>
        </p:spPr>
        <p:txBody>
          <a:bodyPr vert="horz" lIns="91440" tIns="45720" rIns="91440" bIns="45720" rtlCol="0" anchor="ctr">
            <a:normAutofit/>
          </a:bodyPr>
          <a:lstStyle/>
          <a:p>
            <a:pPr algn="ctr" eaLnBrk="1" hangingPunct="1">
              <a:lnSpc>
                <a:spcPct val="90000"/>
              </a:lnSpc>
              <a:spcAft>
                <a:spcPts val="600"/>
              </a:spcAft>
            </a:pPr>
            <a:r>
              <a:rPr lang="en-US" sz="8000" b="1">
                <a:solidFill>
                  <a:schemeClr val="bg1"/>
                </a:solidFill>
                <a:latin typeface="Montserrat" panose="020B0604020202020204" charset="0"/>
                <a:ea typeface="+mj-ea"/>
                <a:cs typeface="+mj-cs"/>
              </a:rPr>
              <a:t>Una </a:t>
            </a:r>
            <a:r>
              <a:rPr lang="en-US" sz="8000" b="1" err="1">
                <a:solidFill>
                  <a:schemeClr val="bg1"/>
                </a:solidFill>
                <a:latin typeface="Montserrat" panose="020B0604020202020204" charset="0"/>
                <a:ea typeface="+mj-ea"/>
                <a:cs typeface="+mj-cs"/>
              </a:rPr>
              <a:t>comunidad</a:t>
            </a:r>
            <a:r>
              <a:rPr lang="en-US" sz="8000" b="1">
                <a:solidFill>
                  <a:schemeClr val="bg1"/>
                </a:solidFill>
                <a:latin typeface="Montserrat" panose="020B0604020202020204" charset="0"/>
                <a:ea typeface="+mj-ea"/>
                <a:cs typeface="+mj-cs"/>
              </a:rPr>
              <a:t> </a:t>
            </a:r>
            <a:r>
              <a:rPr lang="en-US" sz="8000" b="1" err="1">
                <a:solidFill>
                  <a:schemeClr val="bg1"/>
                </a:solidFill>
                <a:latin typeface="Montserrat" panose="020B0604020202020204" charset="0"/>
                <a:ea typeface="+mj-ea"/>
                <a:cs typeface="+mj-cs"/>
              </a:rPr>
              <a:t>resiliente</a:t>
            </a:r>
            <a:r>
              <a:rPr lang="en-US" sz="8000" b="1">
                <a:solidFill>
                  <a:schemeClr val="bg1"/>
                </a:solidFill>
                <a:latin typeface="Montserrat" panose="020B0604020202020204" charset="0"/>
                <a:ea typeface="+mj-ea"/>
                <a:cs typeface="+mj-cs"/>
              </a:rPr>
              <a:t>…</a:t>
            </a:r>
            <a:endParaRPr lang="en-US" sz="8000" b="1" kern="1200">
              <a:solidFill>
                <a:schemeClr val="bg1"/>
              </a:solidFill>
              <a:latin typeface="Montserrat" panose="020B0604020202020204" charset="0"/>
              <a:ea typeface="+mj-ea"/>
              <a:cs typeface="+mj-cs"/>
            </a:endParaRPr>
          </a:p>
        </p:txBody>
      </p:sp>
      <p:sp>
        <p:nvSpPr>
          <p:cNvPr id="15" name="Rectangle 14">
            <a:extLst>
              <a:ext uri="{FF2B5EF4-FFF2-40B4-BE49-F238E27FC236}">
                <a16:creationId xmlns:a16="http://schemas.microsoft.com/office/drawing/2014/main" id="{07D9CD49-F39B-4A7A-9BE8-3CE4877CE803}"/>
              </a:ext>
            </a:extLst>
          </p:cNvPr>
          <p:cNvSpPr/>
          <p:nvPr/>
        </p:nvSpPr>
        <p:spPr>
          <a:xfrm>
            <a:off x="9025217" y="4958834"/>
            <a:ext cx="237566" cy="369332"/>
          </a:xfrm>
          <a:prstGeom prst="rect">
            <a:avLst/>
          </a:prstGeom>
        </p:spPr>
        <p:txBody>
          <a:bodyPr wrap="none">
            <a:spAutoFit/>
          </a:bodyPr>
          <a:lstStyle/>
          <a:p>
            <a:r>
              <a:rPr lang="en-CH"/>
              <a:t> </a:t>
            </a:r>
          </a:p>
        </p:txBody>
      </p:sp>
    </p:spTree>
    <p:extLst>
      <p:ext uri="{BB962C8B-B14F-4D97-AF65-F5344CB8AC3E}">
        <p14:creationId xmlns:p14="http://schemas.microsoft.com/office/powerpoint/2010/main" val="2599367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3"/>
          <a:srcRect/>
          <a:stretch>
            <a:fillRect/>
          </a:stretch>
        </p:blipFill>
        <p:spPr>
          <a:xfrm rot="-10800000">
            <a:off x="16951951" y="8950951"/>
            <a:ext cx="955049" cy="955049"/>
          </a:xfrm>
          <a:prstGeom prst="rect">
            <a:avLst/>
          </a:prstGeom>
        </p:spPr>
      </p:pic>
      <p:pic>
        <p:nvPicPr>
          <p:cNvPr id="13" name="Picture 10">
            <a:extLst>
              <a:ext uri="{FF2B5EF4-FFF2-40B4-BE49-F238E27FC236}">
                <a16:creationId xmlns:a16="http://schemas.microsoft.com/office/drawing/2014/main" id="{A2C903F9-93C8-477D-B3B8-4CFDE7DDE8D2}"/>
              </a:ext>
            </a:extLst>
          </p:cNvPr>
          <p:cNvPicPr>
            <a:picLocks noChangeAspect="1"/>
          </p:cNvPicPr>
          <p:nvPr/>
        </p:nvPicPr>
        <p:blipFill>
          <a:blip r:embed="rId4"/>
          <a:srcRect/>
          <a:stretch>
            <a:fillRect/>
          </a:stretch>
        </p:blipFill>
        <p:spPr>
          <a:xfrm>
            <a:off x="-132895" y="8950950"/>
            <a:ext cx="3643305" cy="1646318"/>
          </a:xfrm>
          <a:prstGeom prst="rect">
            <a:avLst/>
          </a:prstGeom>
        </p:spPr>
      </p:pic>
      <p:sp>
        <p:nvSpPr>
          <p:cNvPr id="15" name="Rectangle 14">
            <a:extLst>
              <a:ext uri="{FF2B5EF4-FFF2-40B4-BE49-F238E27FC236}">
                <a16:creationId xmlns:a16="http://schemas.microsoft.com/office/drawing/2014/main" id="{07D9CD49-F39B-4A7A-9BE8-3CE4877CE803}"/>
              </a:ext>
            </a:extLst>
          </p:cNvPr>
          <p:cNvSpPr/>
          <p:nvPr/>
        </p:nvSpPr>
        <p:spPr>
          <a:xfrm>
            <a:off x="9025217" y="4958834"/>
            <a:ext cx="237566" cy="369332"/>
          </a:xfrm>
          <a:prstGeom prst="rect">
            <a:avLst/>
          </a:prstGeom>
        </p:spPr>
        <p:txBody>
          <a:bodyPr wrap="none">
            <a:spAutoFit/>
          </a:bodyPr>
          <a:lstStyle/>
          <a:p>
            <a:r>
              <a:rPr lang="en-CH"/>
              <a:t> </a:t>
            </a:r>
          </a:p>
        </p:txBody>
      </p:sp>
      <p:pic>
        <p:nvPicPr>
          <p:cNvPr id="9" name="Imagen 3">
            <a:extLst>
              <a:ext uri="{FF2B5EF4-FFF2-40B4-BE49-F238E27FC236}">
                <a16:creationId xmlns:a16="http://schemas.microsoft.com/office/drawing/2014/main" id="{80D9FA01-9587-4786-AC6A-289603129AC6}"/>
              </a:ext>
            </a:extLst>
          </p:cNvPr>
          <p:cNvPicPr>
            <a:picLocks noChangeAspect="1"/>
          </p:cNvPicPr>
          <p:nvPr/>
        </p:nvPicPr>
        <p:blipFill>
          <a:blip r:embed="rId5"/>
          <a:stretch>
            <a:fillRect/>
          </a:stretch>
        </p:blipFill>
        <p:spPr>
          <a:xfrm>
            <a:off x="2830286" y="655864"/>
            <a:ext cx="12875382" cy="8199211"/>
          </a:xfrm>
          <a:prstGeom prst="rect">
            <a:avLst/>
          </a:prstGeom>
        </p:spPr>
      </p:pic>
    </p:spTree>
    <p:extLst>
      <p:ext uri="{BB962C8B-B14F-4D97-AF65-F5344CB8AC3E}">
        <p14:creationId xmlns:p14="http://schemas.microsoft.com/office/powerpoint/2010/main" val="173327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grpSp>
        <p:nvGrpSpPr>
          <p:cNvPr id="2" name="Group 2"/>
          <p:cNvGrpSpPr/>
          <p:nvPr/>
        </p:nvGrpSpPr>
        <p:grpSpPr>
          <a:xfrm>
            <a:off x="5086350" y="5377742"/>
            <a:ext cx="7635955" cy="3651345"/>
            <a:chOff x="0" y="0"/>
            <a:chExt cx="10181273" cy="4868461"/>
          </a:xfrm>
        </p:grpSpPr>
        <p:sp>
          <p:nvSpPr>
            <p:cNvPr id="3" name="TextBox 3"/>
            <p:cNvSpPr txBox="1"/>
            <p:nvPr/>
          </p:nvSpPr>
          <p:spPr>
            <a:xfrm>
              <a:off x="0" y="142875"/>
              <a:ext cx="10175817" cy="2812986"/>
            </a:xfrm>
            <a:prstGeom prst="rect">
              <a:avLst/>
            </a:prstGeom>
          </p:spPr>
          <p:txBody>
            <a:bodyPr lIns="0" tIns="0" rIns="0" bIns="0" rtlCol="0" anchor="t">
              <a:spAutoFit/>
            </a:bodyPr>
            <a:lstStyle/>
            <a:p>
              <a:pPr>
                <a:lnSpc>
                  <a:spcPts val="8016"/>
                </a:lnSpc>
              </a:pPr>
              <a:r>
                <a:rPr lang="en-US" sz="8016" spc="-80">
                  <a:solidFill>
                    <a:srgbClr val="EDE6E2"/>
                  </a:solidFill>
                  <a:latin typeface="Montserrat Classic Bold"/>
                </a:rPr>
                <a:t>Update from Regions</a:t>
              </a:r>
            </a:p>
          </p:txBody>
        </p:sp>
        <p:sp>
          <p:nvSpPr>
            <p:cNvPr id="4" name="TextBox 4"/>
            <p:cNvSpPr txBox="1"/>
            <p:nvPr/>
          </p:nvSpPr>
          <p:spPr>
            <a:xfrm>
              <a:off x="0" y="3210379"/>
              <a:ext cx="10181273" cy="841104"/>
            </a:xfrm>
            <a:prstGeom prst="rect">
              <a:avLst/>
            </a:prstGeom>
          </p:spPr>
          <p:txBody>
            <a:bodyPr lIns="0" tIns="0" rIns="0" bIns="0" rtlCol="0" anchor="t">
              <a:spAutoFit/>
            </a:bodyPr>
            <a:lstStyle/>
            <a:p>
              <a:pPr>
                <a:lnSpc>
                  <a:spcPts val="5050"/>
                </a:lnSpc>
              </a:pPr>
              <a:r>
                <a:rPr lang="en-US" sz="4208">
                  <a:solidFill>
                    <a:srgbClr val="FF4A3B"/>
                  </a:solidFill>
                  <a:latin typeface="Montserrat Classic Bold"/>
                </a:rPr>
                <a:t>EA/EpoAS</a:t>
              </a:r>
            </a:p>
          </p:txBody>
        </p:sp>
        <p:sp>
          <p:nvSpPr>
            <p:cNvPr id="5" name="AutoShape 5"/>
            <p:cNvSpPr/>
            <p:nvPr/>
          </p:nvSpPr>
          <p:spPr>
            <a:xfrm>
              <a:off x="24917" y="4588490"/>
              <a:ext cx="1272592" cy="279970"/>
            </a:xfrm>
            <a:prstGeom prst="rect">
              <a:avLst/>
            </a:prstGeom>
            <a:solidFill>
              <a:srgbClr val="FF4A3B"/>
            </a:solidFill>
          </p:spPr>
        </p:sp>
      </p:grpSp>
      <p:pic>
        <p:nvPicPr>
          <p:cNvPr id="6" name="Picture 6"/>
          <p:cNvPicPr>
            <a:picLocks noChangeAspect="1"/>
          </p:cNvPicPr>
          <p:nvPr/>
        </p:nvPicPr>
        <p:blipFill>
          <a:blip r:embed="rId3"/>
          <a:srcRect/>
          <a:stretch>
            <a:fillRect/>
          </a:stretch>
        </p:blipFill>
        <p:spPr>
          <a:xfrm rot="-10800000">
            <a:off x="16951951" y="8950951"/>
            <a:ext cx="955049" cy="955049"/>
          </a:xfrm>
          <a:prstGeom prst="rect">
            <a:avLst/>
          </a:prstGeom>
        </p:spPr>
      </p:pic>
      <p:pic>
        <p:nvPicPr>
          <p:cNvPr id="7" name="Picture 7"/>
          <p:cNvPicPr>
            <a:picLocks noChangeAspect="1"/>
          </p:cNvPicPr>
          <p:nvPr/>
        </p:nvPicPr>
        <p:blipFill>
          <a:blip r:embed="rId3"/>
          <a:srcRect/>
          <a:stretch>
            <a:fillRect/>
          </a:stretch>
        </p:blipFill>
        <p:spPr>
          <a:xfrm>
            <a:off x="381000" y="381000"/>
            <a:ext cx="955049" cy="955049"/>
          </a:xfrm>
          <a:prstGeom prst="rect">
            <a:avLst/>
          </a:prstGeom>
        </p:spPr>
      </p:pic>
      <p:grpSp>
        <p:nvGrpSpPr>
          <p:cNvPr id="44" name="Group 43">
            <a:extLst>
              <a:ext uri="{FF2B5EF4-FFF2-40B4-BE49-F238E27FC236}">
                <a16:creationId xmlns:a16="http://schemas.microsoft.com/office/drawing/2014/main" id="{CE0FB6D9-9C22-4C74-B59C-CB5B5F4CB53F}"/>
              </a:ext>
            </a:extLst>
          </p:cNvPr>
          <p:cNvGrpSpPr/>
          <p:nvPr/>
        </p:nvGrpSpPr>
        <p:grpSpPr>
          <a:xfrm>
            <a:off x="2667000" y="387278"/>
            <a:ext cx="12954000" cy="8801100"/>
            <a:chOff x="2852861" y="627375"/>
            <a:chExt cx="12954000" cy="8801100"/>
          </a:xfrm>
        </p:grpSpPr>
        <p:pic>
          <p:nvPicPr>
            <p:cNvPr id="29" name="Imagen 2" descr="Imagen que contiene texto, mapa&#10;&#10;Descripción generada automáticamente">
              <a:extLst>
                <a:ext uri="{FF2B5EF4-FFF2-40B4-BE49-F238E27FC236}">
                  <a16:creationId xmlns:a16="http://schemas.microsoft.com/office/drawing/2014/main" id="{32744DED-B9A3-4D66-8561-F60799711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861" y="627375"/>
              <a:ext cx="12954000" cy="8801100"/>
            </a:xfrm>
            <a:prstGeom prst="rect">
              <a:avLst/>
            </a:prstGeom>
          </p:spPr>
        </p:pic>
        <p:grpSp>
          <p:nvGrpSpPr>
            <p:cNvPr id="30" name="Grupo 21">
              <a:extLst>
                <a:ext uri="{FF2B5EF4-FFF2-40B4-BE49-F238E27FC236}">
                  <a16:creationId xmlns:a16="http://schemas.microsoft.com/office/drawing/2014/main" id="{5BD93E3B-92B6-4A9D-AC6A-B1816B4E7099}"/>
                </a:ext>
              </a:extLst>
            </p:cNvPr>
            <p:cNvGrpSpPr/>
            <p:nvPr/>
          </p:nvGrpSpPr>
          <p:grpSpPr>
            <a:xfrm>
              <a:off x="3102483" y="1074393"/>
              <a:ext cx="12704378" cy="8042779"/>
              <a:chOff x="2760757" y="449864"/>
              <a:chExt cx="11558492" cy="8093993"/>
            </a:xfrm>
          </p:grpSpPr>
          <p:sp>
            <p:nvSpPr>
              <p:cNvPr id="31" name="CuadroTexto 5">
                <a:extLst>
                  <a:ext uri="{FF2B5EF4-FFF2-40B4-BE49-F238E27FC236}">
                    <a16:creationId xmlns:a16="http://schemas.microsoft.com/office/drawing/2014/main" id="{A35008AC-3C8F-493E-BDCD-86E92B5A00CB}"/>
                  </a:ext>
                </a:extLst>
              </p:cNvPr>
              <p:cNvSpPr txBox="1"/>
              <p:nvPr/>
            </p:nvSpPr>
            <p:spPr>
              <a:xfrm>
                <a:off x="2942049" y="449864"/>
                <a:ext cx="11377200" cy="1146024"/>
              </a:xfrm>
              <a:prstGeom prst="rect">
                <a:avLst/>
              </a:prstGeom>
              <a:solidFill>
                <a:srgbClr val="F0EBE8"/>
              </a:solidFill>
            </p:spPr>
            <p:txBody>
              <a:bodyPr wrap="square" rtlCol="0">
                <a:spAutoFit/>
              </a:bodyPr>
              <a:lstStyle/>
              <a:p>
                <a:r>
                  <a:rPr lang="es-PA" sz="3600" b="1"/>
                  <a:t>La continuidad de la Resiliencia: </a:t>
                </a:r>
                <a:r>
                  <a:rPr lang="es-PA" sz="3200" i="1"/>
                  <a:t>de la respuesta a desastre al desarrollo a largo plazo – Incluido contexto Covid19</a:t>
                </a:r>
                <a:endParaRPr lang="en-GB" sz="3200" i="1"/>
              </a:p>
            </p:txBody>
          </p:sp>
          <p:sp>
            <p:nvSpPr>
              <p:cNvPr id="32" name="CuadroTexto 6">
                <a:extLst>
                  <a:ext uri="{FF2B5EF4-FFF2-40B4-BE49-F238E27FC236}">
                    <a16:creationId xmlns:a16="http://schemas.microsoft.com/office/drawing/2014/main" id="{EB924BB5-6BEA-495C-A6D5-7E6FDBF66729}"/>
                  </a:ext>
                </a:extLst>
              </p:cNvPr>
              <p:cNvSpPr txBox="1"/>
              <p:nvPr/>
            </p:nvSpPr>
            <p:spPr>
              <a:xfrm rot="16200000">
                <a:off x="960421" y="4133817"/>
                <a:ext cx="4076700" cy="476028"/>
              </a:xfrm>
              <a:prstGeom prst="rect">
                <a:avLst/>
              </a:prstGeom>
              <a:solidFill>
                <a:srgbClr val="F0EBE8"/>
              </a:solidFill>
            </p:spPr>
            <p:txBody>
              <a:bodyPr wrap="square" rtlCol="0">
                <a:spAutoFit/>
              </a:bodyPr>
              <a:lstStyle/>
              <a:p>
                <a:r>
                  <a:rPr lang="es-PA" sz="2800" b="1"/>
                  <a:t>Nivel de Resiliencia</a:t>
                </a:r>
                <a:endParaRPr lang="en-GB" sz="2400" i="1"/>
              </a:p>
            </p:txBody>
          </p:sp>
          <p:sp>
            <p:nvSpPr>
              <p:cNvPr id="33" name="CuadroTexto 7">
                <a:extLst>
                  <a:ext uri="{FF2B5EF4-FFF2-40B4-BE49-F238E27FC236}">
                    <a16:creationId xmlns:a16="http://schemas.microsoft.com/office/drawing/2014/main" id="{6AB51057-A134-4DB7-BBCE-87A51D2A6E24}"/>
                  </a:ext>
                </a:extLst>
              </p:cNvPr>
              <p:cNvSpPr txBox="1"/>
              <p:nvPr/>
            </p:nvSpPr>
            <p:spPr>
              <a:xfrm>
                <a:off x="3781536" y="3355456"/>
                <a:ext cx="2085863" cy="650447"/>
              </a:xfrm>
              <a:prstGeom prst="rect">
                <a:avLst/>
              </a:prstGeom>
              <a:solidFill>
                <a:srgbClr val="F0EBE8"/>
              </a:solidFill>
            </p:spPr>
            <p:txBody>
              <a:bodyPr wrap="square" rtlCol="0">
                <a:spAutoFit/>
              </a:bodyPr>
              <a:lstStyle/>
              <a:p>
                <a:r>
                  <a:rPr lang="es-PA" b="1"/>
                  <a:t>Causas subyacentes de vulnerabilidad</a:t>
                </a:r>
                <a:endParaRPr lang="en-GB" sz="1600" i="1"/>
              </a:p>
            </p:txBody>
          </p:sp>
          <p:sp>
            <p:nvSpPr>
              <p:cNvPr id="34" name="CuadroTexto 8">
                <a:extLst>
                  <a:ext uri="{FF2B5EF4-FFF2-40B4-BE49-F238E27FC236}">
                    <a16:creationId xmlns:a16="http://schemas.microsoft.com/office/drawing/2014/main" id="{A623781A-ABE1-46EB-BD55-931EB3BD7724}"/>
                  </a:ext>
                </a:extLst>
              </p:cNvPr>
              <p:cNvSpPr txBox="1"/>
              <p:nvPr/>
            </p:nvSpPr>
            <p:spPr>
              <a:xfrm>
                <a:off x="10650776" y="2943312"/>
                <a:ext cx="3357324" cy="646331"/>
              </a:xfrm>
              <a:prstGeom prst="rect">
                <a:avLst/>
              </a:prstGeom>
              <a:solidFill>
                <a:srgbClr val="F0EBE8"/>
              </a:solidFill>
            </p:spPr>
            <p:txBody>
              <a:bodyPr wrap="square" rtlCol="0">
                <a:spAutoFit/>
              </a:bodyPr>
              <a:lstStyle/>
              <a:p>
                <a:r>
                  <a:rPr lang="es-PA" b="1"/>
                  <a:t>Niveles de resiliencia si se implementan intervenciones</a:t>
                </a:r>
                <a:endParaRPr lang="en-GB" sz="1600" i="1"/>
              </a:p>
            </p:txBody>
          </p:sp>
          <p:sp>
            <p:nvSpPr>
              <p:cNvPr id="35" name="CuadroTexto 9">
                <a:extLst>
                  <a:ext uri="{FF2B5EF4-FFF2-40B4-BE49-F238E27FC236}">
                    <a16:creationId xmlns:a16="http://schemas.microsoft.com/office/drawing/2014/main" id="{745821CA-E5DE-42F8-A18F-E524E6931775}"/>
                  </a:ext>
                </a:extLst>
              </p:cNvPr>
              <p:cNvSpPr txBox="1"/>
              <p:nvPr/>
            </p:nvSpPr>
            <p:spPr>
              <a:xfrm>
                <a:off x="5022153" y="6773597"/>
                <a:ext cx="7425266" cy="371684"/>
              </a:xfrm>
              <a:prstGeom prst="rect">
                <a:avLst/>
              </a:prstGeom>
              <a:solidFill>
                <a:srgbClr val="D7BFBF"/>
              </a:solidFill>
            </p:spPr>
            <p:txBody>
              <a:bodyPr wrap="square" rtlCol="0">
                <a:spAutoFit/>
              </a:bodyPr>
              <a:lstStyle/>
              <a:p>
                <a:r>
                  <a:rPr lang="es-PA" b="1"/>
                  <a:t>Programas de reducción de riesgo a largo plazo, preparación y desarrollo</a:t>
                </a:r>
                <a:endParaRPr lang="en-GB" sz="1600" i="1"/>
              </a:p>
            </p:txBody>
          </p:sp>
          <p:sp>
            <p:nvSpPr>
              <p:cNvPr id="36" name="CuadroTexto 11">
                <a:extLst>
                  <a:ext uri="{FF2B5EF4-FFF2-40B4-BE49-F238E27FC236}">
                    <a16:creationId xmlns:a16="http://schemas.microsoft.com/office/drawing/2014/main" id="{CA0C9A82-436F-4634-8EF4-90090EB277B0}"/>
                  </a:ext>
                </a:extLst>
              </p:cNvPr>
              <p:cNvSpPr txBox="1"/>
              <p:nvPr/>
            </p:nvSpPr>
            <p:spPr>
              <a:xfrm>
                <a:off x="12164078" y="4367700"/>
                <a:ext cx="1566624" cy="646331"/>
              </a:xfrm>
              <a:prstGeom prst="rect">
                <a:avLst/>
              </a:prstGeom>
              <a:solidFill>
                <a:srgbClr val="F0EBE8"/>
              </a:solidFill>
            </p:spPr>
            <p:txBody>
              <a:bodyPr wrap="square" rtlCol="0">
                <a:spAutoFit/>
              </a:bodyPr>
              <a:lstStyle/>
              <a:p>
                <a:r>
                  <a:rPr lang="es-PA" b="1"/>
                  <a:t>Nivel crítico de resiliencia</a:t>
                </a:r>
                <a:endParaRPr lang="en-GB" sz="1600" i="1"/>
              </a:p>
            </p:txBody>
          </p:sp>
          <p:sp>
            <p:nvSpPr>
              <p:cNvPr id="37" name="CuadroTexto 13">
                <a:extLst>
                  <a:ext uri="{FF2B5EF4-FFF2-40B4-BE49-F238E27FC236}">
                    <a16:creationId xmlns:a16="http://schemas.microsoft.com/office/drawing/2014/main" id="{A092C18E-4FE8-4408-8FAE-FCE7AB9A7C00}"/>
                  </a:ext>
                </a:extLst>
              </p:cNvPr>
              <p:cNvSpPr txBox="1"/>
              <p:nvPr/>
            </p:nvSpPr>
            <p:spPr>
              <a:xfrm>
                <a:off x="3296267" y="6603709"/>
                <a:ext cx="1571408" cy="615553"/>
              </a:xfrm>
              <a:prstGeom prst="rect">
                <a:avLst/>
              </a:prstGeom>
              <a:solidFill>
                <a:srgbClr val="D7BFBF"/>
              </a:solidFill>
            </p:spPr>
            <p:txBody>
              <a:bodyPr wrap="square" rtlCol="0">
                <a:spAutoFit/>
              </a:bodyPr>
              <a:lstStyle/>
              <a:p>
                <a:r>
                  <a:rPr lang="es-PA" sz="1700" b="1"/>
                  <a:t>resiliencia a través de:</a:t>
                </a:r>
                <a:endParaRPr lang="en-GB" sz="1700"/>
              </a:p>
            </p:txBody>
          </p:sp>
          <p:sp>
            <p:nvSpPr>
              <p:cNvPr id="38" name="CuadroTexto 12">
                <a:extLst>
                  <a:ext uri="{FF2B5EF4-FFF2-40B4-BE49-F238E27FC236}">
                    <a16:creationId xmlns:a16="http://schemas.microsoft.com/office/drawing/2014/main" id="{B5A66D4E-CCAA-4650-951A-2AD1175C3820}"/>
                  </a:ext>
                </a:extLst>
              </p:cNvPr>
              <p:cNvSpPr txBox="1"/>
              <p:nvPr/>
            </p:nvSpPr>
            <p:spPr>
              <a:xfrm>
                <a:off x="3314285" y="6226245"/>
                <a:ext cx="1684601" cy="371684"/>
              </a:xfrm>
              <a:prstGeom prst="rect">
                <a:avLst/>
              </a:prstGeom>
              <a:solidFill>
                <a:srgbClr val="F0EBE8"/>
              </a:solidFill>
            </p:spPr>
            <p:txBody>
              <a:bodyPr wrap="square" rtlCol="0" anchor="t">
                <a:spAutoFit/>
              </a:bodyPr>
              <a:lstStyle/>
              <a:p>
                <a:r>
                  <a:rPr lang="es-PA" b="1"/>
                  <a:t>Fortaleciendo</a:t>
                </a:r>
                <a:r>
                  <a:rPr lang="es-PA" b="1">
                    <a:solidFill>
                      <a:schemeClr val="bg1"/>
                    </a:solidFill>
                  </a:rPr>
                  <a:t> </a:t>
                </a:r>
                <a:r>
                  <a:rPr lang="es-PA" b="1"/>
                  <a:t>la</a:t>
                </a:r>
                <a:endParaRPr lang="en-GB" sz="1600" i="1"/>
              </a:p>
            </p:txBody>
          </p:sp>
          <p:sp>
            <p:nvSpPr>
              <p:cNvPr id="39" name="CuadroTexto 14">
                <a:extLst>
                  <a:ext uri="{FF2B5EF4-FFF2-40B4-BE49-F238E27FC236}">
                    <a16:creationId xmlns:a16="http://schemas.microsoft.com/office/drawing/2014/main" id="{B83BACB7-5A15-4265-B45E-053D257F167C}"/>
                  </a:ext>
                </a:extLst>
              </p:cNvPr>
              <p:cNvSpPr txBox="1"/>
              <p:nvPr/>
            </p:nvSpPr>
            <p:spPr>
              <a:xfrm>
                <a:off x="7163936" y="7426896"/>
                <a:ext cx="3486840" cy="338554"/>
              </a:xfrm>
              <a:prstGeom prst="rect">
                <a:avLst/>
              </a:prstGeom>
              <a:solidFill>
                <a:srgbClr val="E4AEAE"/>
              </a:solidFill>
            </p:spPr>
            <p:txBody>
              <a:bodyPr wrap="square" rtlCol="0">
                <a:spAutoFit/>
              </a:bodyPr>
              <a:lstStyle/>
              <a:p>
                <a:r>
                  <a:rPr lang="es-PA" sz="1600" b="1" i="1"/>
                  <a:t>Apoyo y servicios sociales</a:t>
                </a:r>
                <a:endParaRPr lang="en-GB" sz="1600" i="1"/>
              </a:p>
            </p:txBody>
          </p:sp>
          <p:sp>
            <p:nvSpPr>
              <p:cNvPr id="40" name="CuadroTexto 15">
                <a:extLst>
                  <a:ext uri="{FF2B5EF4-FFF2-40B4-BE49-F238E27FC236}">
                    <a16:creationId xmlns:a16="http://schemas.microsoft.com/office/drawing/2014/main" id="{93738F4A-F31C-4BF9-B3C2-C214CCDBD599}"/>
                  </a:ext>
                </a:extLst>
              </p:cNvPr>
              <p:cNvSpPr txBox="1"/>
              <p:nvPr/>
            </p:nvSpPr>
            <p:spPr>
              <a:xfrm>
                <a:off x="10624597" y="8020637"/>
                <a:ext cx="2724911" cy="523220"/>
              </a:xfrm>
              <a:prstGeom prst="rect">
                <a:avLst/>
              </a:prstGeom>
              <a:solidFill>
                <a:srgbClr val="F0EBE8"/>
              </a:solidFill>
            </p:spPr>
            <p:txBody>
              <a:bodyPr wrap="square" rtlCol="0">
                <a:spAutoFit/>
              </a:bodyPr>
              <a:lstStyle/>
              <a:p>
                <a:r>
                  <a:rPr lang="es-PA" sz="2800" b="1"/>
                  <a:t>Tiempo</a:t>
                </a:r>
                <a:endParaRPr lang="en-GB" sz="2800"/>
              </a:p>
            </p:txBody>
          </p:sp>
          <p:sp>
            <p:nvSpPr>
              <p:cNvPr id="41" name="CuadroTexto 16">
                <a:extLst>
                  <a:ext uri="{FF2B5EF4-FFF2-40B4-BE49-F238E27FC236}">
                    <a16:creationId xmlns:a16="http://schemas.microsoft.com/office/drawing/2014/main" id="{03DD5F5F-D7E3-48A0-B278-6C2FB24C6586}"/>
                  </a:ext>
                </a:extLst>
              </p:cNvPr>
              <p:cNvSpPr txBox="1"/>
              <p:nvPr/>
            </p:nvSpPr>
            <p:spPr>
              <a:xfrm>
                <a:off x="10142734" y="6037081"/>
                <a:ext cx="963725" cy="253916"/>
              </a:xfrm>
              <a:prstGeom prst="rect">
                <a:avLst/>
              </a:prstGeom>
              <a:solidFill>
                <a:srgbClr val="EFDBD1"/>
              </a:solidFill>
            </p:spPr>
            <p:txBody>
              <a:bodyPr wrap="square" rtlCol="0">
                <a:spAutoFit/>
              </a:bodyPr>
              <a:lstStyle/>
              <a:p>
                <a:r>
                  <a:rPr lang="es-PA" sz="1050" b="1" i="1"/>
                  <a:t>Recuperación</a:t>
                </a:r>
                <a:endParaRPr lang="en-GB" sz="1050" i="1"/>
              </a:p>
            </p:txBody>
          </p:sp>
          <p:sp>
            <p:nvSpPr>
              <p:cNvPr id="42" name="CuadroTexto 17">
                <a:extLst>
                  <a:ext uri="{FF2B5EF4-FFF2-40B4-BE49-F238E27FC236}">
                    <a16:creationId xmlns:a16="http://schemas.microsoft.com/office/drawing/2014/main" id="{980129C6-88EE-4167-A815-8531BC2BDDB9}"/>
                  </a:ext>
                </a:extLst>
              </p:cNvPr>
              <p:cNvSpPr txBox="1"/>
              <p:nvPr/>
            </p:nvSpPr>
            <p:spPr>
              <a:xfrm>
                <a:off x="9153181" y="6321996"/>
                <a:ext cx="1979107" cy="276999"/>
              </a:xfrm>
              <a:prstGeom prst="rect">
                <a:avLst/>
              </a:prstGeom>
              <a:solidFill>
                <a:srgbClr val="EEDCD2"/>
              </a:solidFill>
            </p:spPr>
            <p:txBody>
              <a:bodyPr wrap="square" rtlCol="0">
                <a:spAutoFit/>
              </a:bodyPr>
              <a:lstStyle/>
              <a:p>
                <a:r>
                  <a:rPr lang="es-PA" sz="1200" b="1" i="1"/>
                  <a:t>Recuperación temprana</a:t>
                </a:r>
                <a:endParaRPr lang="en-GB" sz="1200" i="1"/>
              </a:p>
            </p:txBody>
          </p:sp>
          <p:sp>
            <p:nvSpPr>
              <p:cNvPr id="43" name="CuadroTexto 18">
                <a:extLst>
                  <a:ext uri="{FF2B5EF4-FFF2-40B4-BE49-F238E27FC236}">
                    <a16:creationId xmlns:a16="http://schemas.microsoft.com/office/drawing/2014/main" id="{612D4D1C-71D7-42C0-9F34-CB7113C4AF9B}"/>
                  </a:ext>
                </a:extLst>
              </p:cNvPr>
              <p:cNvSpPr txBox="1"/>
              <p:nvPr/>
            </p:nvSpPr>
            <p:spPr>
              <a:xfrm>
                <a:off x="9153181" y="6009666"/>
                <a:ext cx="735666" cy="246221"/>
              </a:xfrm>
              <a:prstGeom prst="rect">
                <a:avLst/>
              </a:prstGeom>
              <a:solidFill>
                <a:srgbClr val="EEDBD4"/>
              </a:solidFill>
            </p:spPr>
            <p:txBody>
              <a:bodyPr wrap="square" rtlCol="0">
                <a:spAutoFit/>
              </a:bodyPr>
              <a:lstStyle/>
              <a:p>
                <a:r>
                  <a:rPr lang="es-PA" sz="1000" b="1" i="1"/>
                  <a:t>Respuesta</a:t>
                </a:r>
                <a:endParaRPr lang="en-GB" sz="1000" i="1"/>
              </a:p>
            </p:txBody>
          </p:sp>
        </p:grpSp>
      </p:grpSp>
      <p:pic>
        <p:nvPicPr>
          <p:cNvPr id="45" name="Picture 10">
            <a:extLst>
              <a:ext uri="{FF2B5EF4-FFF2-40B4-BE49-F238E27FC236}">
                <a16:creationId xmlns:a16="http://schemas.microsoft.com/office/drawing/2014/main" id="{3346C99A-8698-4222-B6C2-5B20FF8BC402}"/>
              </a:ext>
            </a:extLst>
          </p:cNvPr>
          <p:cNvPicPr>
            <a:picLocks noChangeAspect="1"/>
          </p:cNvPicPr>
          <p:nvPr/>
        </p:nvPicPr>
        <p:blipFill>
          <a:blip r:embed="rId5"/>
          <a:srcRect/>
          <a:stretch>
            <a:fillRect/>
          </a:stretch>
        </p:blipFill>
        <p:spPr>
          <a:xfrm>
            <a:off x="-132895" y="8831801"/>
            <a:ext cx="3906982" cy="1765467"/>
          </a:xfrm>
          <a:prstGeom prst="rect">
            <a:avLst/>
          </a:prstGeom>
        </p:spPr>
      </p:pic>
      <p:sp>
        <p:nvSpPr>
          <p:cNvPr id="10" name="Explosion: 14 Points 9">
            <a:extLst>
              <a:ext uri="{FF2B5EF4-FFF2-40B4-BE49-F238E27FC236}">
                <a16:creationId xmlns:a16="http://schemas.microsoft.com/office/drawing/2014/main" id="{023D9CBE-57D9-4F28-890D-9CB56F8C6812}"/>
              </a:ext>
            </a:extLst>
          </p:cNvPr>
          <p:cNvSpPr/>
          <p:nvPr/>
        </p:nvSpPr>
        <p:spPr>
          <a:xfrm>
            <a:off x="9050505" y="1967162"/>
            <a:ext cx="2538336" cy="1648685"/>
          </a:xfrm>
          <a:prstGeom prst="irregularSeal2">
            <a:avLst/>
          </a:prstGeom>
          <a:solidFill>
            <a:schemeClr val="bg1"/>
          </a:solidFill>
          <a:ln>
            <a:solidFill>
              <a:srgbClr val="FF0000"/>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b="1" err="1">
                <a:solidFill>
                  <a:schemeClr val="tx1"/>
                </a:solidFill>
              </a:rPr>
              <a:t>Desastre</a:t>
            </a:r>
            <a:endParaRPr lang="en-CH" b="1">
              <a:solidFill>
                <a:schemeClr val="tx1"/>
              </a:solidFill>
            </a:endParaRPr>
          </a:p>
        </p:txBody>
      </p:sp>
      <p:sp>
        <p:nvSpPr>
          <p:cNvPr id="11" name="Arrow: Down 10">
            <a:extLst>
              <a:ext uri="{FF2B5EF4-FFF2-40B4-BE49-F238E27FC236}">
                <a16:creationId xmlns:a16="http://schemas.microsoft.com/office/drawing/2014/main" id="{4F6EB3C1-DF0B-4C5E-A53C-D9A4D2B4805D}"/>
              </a:ext>
            </a:extLst>
          </p:cNvPr>
          <p:cNvSpPr/>
          <p:nvPr/>
        </p:nvSpPr>
        <p:spPr>
          <a:xfrm>
            <a:off x="4446846" y="2133211"/>
            <a:ext cx="1143000" cy="1282087"/>
          </a:xfrm>
          <a:prstGeom prst="downArrow">
            <a:avLst/>
          </a:prstGeom>
          <a:solidFill>
            <a:schemeClr val="accent6">
              <a:lumMod val="60000"/>
              <a:lumOff val="40000"/>
            </a:schemeClr>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a:p>
        </p:txBody>
      </p:sp>
      <p:sp>
        <p:nvSpPr>
          <p:cNvPr id="12" name="Rectangle: Rounded Corners 11">
            <a:extLst>
              <a:ext uri="{FF2B5EF4-FFF2-40B4-BE49-F238E27FC236}">
                <a16:creationId xmlns:a16="http://schemas.microsoft.com/office/drawing/2014/main" id="{B615DC80-2C9A-4D6F-BF62-510AB4B13EF1}"/>
              </a:ext>
            </a:extLst>
          </p:cNvPr>
          <p:cNvSpPr/>
          <p:nvPr/>
        </p:nvSpPr>
        <p:spPr>
          <a:xfrm>
            <a:off x="5831456" y="2179958"/>
            <a:ext cx="2292651" cy="108082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err="1"/>
              <a:t>Aumento</a:t>
            </a:r>
            <a:r>
              <a:rPr lang="en-US"/>
              <a:t> de la </a:t>
            </a:r>
            <a:r>
              <a:rPr lang="en-US" err="1"/>
              <a:t>vulnerabilidades</a:t>
            </a:r>
            <a:r>
              <a:rPr lang="en-US"/>
              <a:t> </a:t>
            </a:r>
            <a:r>
              <a:rPr lang="en-US" err="1"/>
              <a:t>existentes</a:t>
            </a:r>
            <a:endParaRPr lang="en-CH"/>
          </a:p>
        </p:txBody>
      </p:sp>
      <p:sp>
        <p:nvSpPr>
          <p:cNvPr id="8" name="Oval 7">
            <a:extLst>
              <a:ext uri="{FF2B5EF4-FFF2-40B4-BE49-F238E27FC236}">
                <a16:creationId xmlns:a16="http://schemas.microsoft.com/office/drawing/2014/main" id="{C80A828A-2D09-4694-AB4B-CEBDC44A8E4B}"/>
              </a:ext>
            </a:extLst>
          </p:cNvPr>
          <p:cNvSpPr/>
          <p:nvPr/>
        </p:nvSpPr>
        <p:spPr>
          <a:xfrm>
            <a:off x="12369866" y="7193444"/>
            <a:ext cx="2611073" cy="99056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err="1">
                <a:latin typeface="Calibri"/>
                <a:cs typeface="Calibri"/>
              </a:rPr>
              <a:t>Reconstruyendo</a:t>
            </a:r>
            <a:r>
              <a:rPr lang="en-US" b="1">
                <a:latin typeface="Calibri"/>
                <a:cs typeface="Calibri"/>
              </a:rPr>
              <a:t>  </a:t>
            </a:r>
            <a:r>
              <a:rPr lang="en-US" b="1" err="1">
                <a:latin typeface="Calibri"/>
                <a:cs typeface="Calibri"/>
              </a:rPr>
              <a:t>mejor</a:t>
            </a:r>
            <a:r>
              <a:rPr lang="en-US" b="1">
                <a:latin typeface="Calibri"/>
                <a:cs typeface="Calibri"/>
              </a:rPr>
              <a:t> y de forma </a:t>
            </a:r>
            <a:r>
              <a:rPr lang="en-US" b="1" err="1">
                <a:latin typeface="Calibri"/>
                <a:cs typeface="Calibri"/>
              </a:rPr>
              <a:t>segura</a:t>
            </a:r>
            <a:endParaRPr lang="en-US" b="1">
              <a:latin typeface="Calibri"/>
              <a:cs typeface="Calibri"/>
            </a:endParaRPr>
          </a:p>
        </p:txBody>
      </p:sp>
    </p:spTree>
    <p:extLst>
      <p:ext uri="{BB962C8B-B14F-4D97-AF65-F5344CB8AC3E}">
        <p14:creationId xmlns:p14="http://schemas.microsoft.com/office/powerpoint/2010/main" val="276338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144F12-3AEA-4640-B3AE-D5747798B503}"/>
              </a:ext>
            </a:extLst>
          </p:cNvPr>
          <p:cNvGrpSpPr/>
          <p:nvPr/>
        </p:nvGrpSpPr>
        <p:grpSpPr>
          <a:xfrm>
            <a:off x="520881" y="438478"/>
            <a:ext cx="17385925" cy="9688690"/>
            <a:chOff x="480060" y="479299"/>
            <a:chExt cx="17385925" cy="9688690"/>
          </a:xfrm>
        </p:grpSpPr>
        <p:pic>
          <p:nvPicPr>
            <p:cNvPr id="2" name="Picture 1">
              <a:extLst>
                <a:ext uri="{FF2B5EF4-FFF2-40B4-BE49-F238E27FC236}">
                  <a16:creationId xmlns:a16="http://schemas.microsoft.com/office/drawing/2014/main" id="{0B1037D5-8F2F-4155-AB56-B368533689ED}"/>
                </a:ext>
              </a:extLst>
            </p:cNvPr>
            <p:cNvPicPr>
              <a:picLocks noChangeAspect="1"/>
            </p:cNvPicPr>
            <p:nvPr/>
          </p:nvPicPr>
          <p:blipFill rotWithShape="1">
            <a:blip r:embed="rId2"/>
            <a:srcRect l="401" t="5548"/>
            <a:stretch/>
          </p:blipFill>
          <p:spPr>
            <a:xfrm>
              <a:off x="480060" y="479299"/>
              <a:ext cx="16887563" cy="9497375"/>
            </a:xfrm>
            <a:prstGeom prst="rect">
              <a:avLst/>
            </a:prstGeom>
          </p:spPr>
        </p:pic>
        <p:sp>
          <p:nvSpPr>
            <p:cNvPr id="4" name="TextBox 3">
              <a:extLst>
                <a:ext uri="{FF2B5EF4-FFF2-40B4-BE49-F238E27FC236}">
                  <a16:creationId xmlns:a16="http://schemas.microsoft.com/office/drawing/2014/main" id="{D1322A78-1E13-4DD0-BAB8-99AD5CBA2F59}"/>
                </a:ext>
              </a:extLst>
            </p:cNvPr>
            <p:cNvSpPr txBox="1"/>
            <p:nvPr/>
          </p:nvSpPr>
          <p:spPr>
            <a:xfrm>
              <a:off x="2310246" y="1138647"/>
              <a:ext cx="2093027" cy="369332"/>
            </a:xfrm>
            <a:prstGeom prst="rect">
              <a:avLst/>
            </a:prstGeom>
            <a:solidFill>
              <a:schemeClr val="bg1"/>
            </a:solidFill>
          </p:spPr>
          <p:txBody>
            <a:bodyPr wrap="square" rtlCol="0" anchor="t">
              <a:spAutoFit/>
            </a:bodyPr>
            <a:lstStyle/>
            <a:p>
              <a:r>
                <a:rPr lang="en-US" b="1"/>
                <a:t>Inundaciones</a:t>
              </a:r>
              <a:r>
                <a:rPr lang="en-US"/>
                <a:t> </a:t>
              </a:r>
              <a:endParaRPr lang="en-CH"/>
            </a:p>
          </p:txBody>
        </p:sp>
        <p:sp>
          <p:nvSpPr>
            <p:cNvPr id="5" name="TextBox 4">
              <a:extLst>
                <a:ext uri="{FF2B5EF4-FFF2-40B4-BE49-F238E27FC236}">
                  <a16:creationId xmlns:a16="http://schemas.microsoft.com/office/drawing/2014/main" id="{52C51515-5A7D-48F6-BABA-090B659655C2}"/>
                </a:ext>
              </a:extLst>
            </p:cNvPr>
            <p:cNvSpPr txBox="1"/>
            <p:nvPr/>
          </p:nvSpPr>
          <p:spPr>
            <a:xfrm>
              <a:off x="773875" y="3161756"/>
              <a:ext cx="2257798" cy="369332"/>
            </a:xfrm>
            <a:prstGeom prst="rect">
              <a:avLst/>
            </a:prstGeom>
            <a:solidFill>
              <a:schemeClr val="bg1"/>
            </a:solidFill>
          </p:spPr>
          <p:txBody>
            <a:bodyPr wrap="square" rtlCol="0" anchor="t">
              <a:spAutoFit/>
            </a:bodyPr>
            <a:lstStyle/>
            <a:p>
              <a:r>
                <a:rPr lang="en-US" b="1" err="1"/>
                <a:t>Incendios</a:t>
              </a:r>
              <a:r>
                <a:rPr lang="en-US" b="1"/>
                <a:t> forestales</a:t>
              </a:r>
              <a:r>
                <a:rPr lang="en-US"/>
                <a:t> </a:t>
              </a:r>
              <a:endParaRPr lang="en-CH"/>
            </a:p>
          </p:txBody>
        </p:sp>
        <p:sp>
          <p:nvSpPr>
            <p:cNvPr id="6" name="TextBox 5">
              <a:extLst>
                <a:ext uri="{FF2B5EF4-FFF2-40B4-BE49-F238E27FC236}">
                  <a16:creationId xmlns:a16="http://schemas.microsoft.com/office/drawing/2014/main" id="{20E627D9-CB9D-4830-B84A-56E624C10A64}"/>
                </a:ext>
              </a:extLst>
            </p:cNvPr>
            <p:cNvSpPr txBox="1"/>
            <p:nvPr/>
          </p:nvSpPr>
          <p:spPr>
            <a:xfrm>
              <a:off x="5821581" y="4321628"/>
              <a:ext cx="1759232" cy="369332"/>
            </a:xfrm>
            <a:prstGeom prst="rect">
              <a:avLst/>
            </a:prstGeom>
            <a:solidFill>
              <a:schemeClr val="bg1"/>
            </a:solidFill>
          </p:spPr>
          <p:txBody>
            <a:bodyPr wrap="square" rtlCol="0">
              <a:spAutoFit/>
            </a:bodyPr>
            <a:lstStyle/>
            <a:p>
              <a:r>
                <a:rPr lang="en-US" b="1"/>
                <a:t>Huracanes </a:t>
              </a:r>
              <a:endParaRPr lang="en-CH"/>
            </a:p>
          </p:txBody>
        </p:sp>
        <p:sp>
          <p:nvSpPr>
            <p:cNvPr id="7" name="TextBox 6">
              <a:extLst>
                <a:ext uri="{FF2B5EF4-FFF2-40B4-BE49-F238E27FC236}">
                  <a16:creationId xmlns:a16="http://schemas.microsoft.com/office/drawing/2014/main" id="{13D312A4-7D9D-49F7-9DF5-AD4D4D2945F8}"/>
                </a:ext>
              </a:extLst>
            </p:cNvPr>
            <p:cNvSpPr txBox="1"/>
            <p:nvPr/>
          </p:nvSpPr>
          <p:spPr>
            <a:xfrm>
              <a:off x="10931878" y="1131027"/>
              <a:ext cx="2135334" cy="369332"/>
            </a:xfrm>
            <a:prstGeom prst="rect">
              <a:avLst/>
            </a:prstGeom>
            <a:solidFill>
              <a:schemeClr val="bg1"/>
            </a:solidFill>
          </p:spPr>
          <p:txBody>
            <a:bodyPr wrap="square" rtlCol="0" anchor="t">
              <a:spAutoFit/>
            </a:bodyPr>
            <a:lstStyle/>
            <a:p>
              <a:r>
                <a:rPr lang="en-US" b="1" err="1"/>
                <a:t>Incendios</a:t>
              </a:r>
              <a:r>
                <a:rPr lang="en-US" b="1"/>
                <a:t> forestales</a:t>
              </a:r>
              <a:r>
                <a:rPr lang="en-US"/>
                <a:t> </a:t>
              </a:r>
              <a:endParaRPr lang="en-CH"/>
            </a:p>
          </p:txBody>
        </p:sp>
        <p:sp>
          <p:nvSpPr>
            <p:cNvPr id="8" name="TextBox 7">
              <a:extLst>
                <a:ext uri="{FF2B5EF4-FFF2-40B4-BE49-F238E27FC236}">
                  <a16:creationId xmlns:a16="http://schemas.microsoft.com/office/drawing/2014/main" id="{A35FEB3C-088B-44DC-A50C-F8633C792E67}"/>
                </a:ext>
              </a:extLst>
            </p:cNvPr>
            <p:cNvSpPr txBox="1"/>
            <p:nvPr/>
          </p:nvSpPr>
          <p:spPr>
            <a:xfrm>
              <a:off x="14816991" y="4479080"/>
              <a:ext cx="1759232" cy="369332"/>
            </a:xfrm>
            <a:prstGeom prst="rect">
              <a:avLst/>
            </a:prstGeom>
            <a:solidFill>
              <a:schemeClr val="bg1"/>
            </a:solidFill>
          </p:spPr>
          <p:txBody>
            <a:bodyPr wrap="square" rtlCol="0">
              <a:spAutoFit/>
            </a:bodyPr>
            <a:lstStyle/>
            <a:p>
              <a:r>
                <a:rPr lang="en-US" b="1" err="1"/>
                <a:t>Tifones</a:t>
              </a:r>
              <a:r>
                <a:rPr lang="en-US" b="1"/>
                <a:t>  </a:t>
              </a:r>
              <a:endParaRPr lang="en-CH"/>
            </a:p>
          </p:txBody>
        </p:sp>
        <p:sp>
          <p:nvSpPr>
            <p:cNvPr id="9" name="TextBox 8">
              <a:extLst>
                <a:ext uri="{FF2B5EF4-FFF2-40B4-BE49-F238E27FC236}">
                  <a16:creationId xmlns:a16="http://schemas.microsoft.com/office/drawing/2014/main" id="{8C570681-5B91-47D4-84EA-26DE6F24B425}"/>
                </a:ext>
              </a:extLst>
            </p:cNvPr>
            <p:cNvSpPr txBox="1"/>
            <p:nvPr/>
          </p:nvSpPr>
          <p:spPr>
            <a:xfrm>
              <a:off x="15266027" y="5544791"/>
              <a:ext cx="1405447" cy="369332"/>
            </a:xfrm>
            <a:prstGeom prst="rect">
              <a:avLst/>
            </a:prstGeom>
            <a:solidFill>
              <a:schemeClr val="bg1"/>
            </a:solidFill>
          </p:spPr>
          <p:txBody>
            <a:bodyPr wrap="square" rtlCol="0">
              <a:spAutoFit/>
            </a:bodyPr>
            <a:lstStyle/>
            <a:p>
              <a:r>
                <a:rPr lang="en-US" b="1" err="1"/>
                <a:t>Ciclones</a:t>
              </a:r>
              <a:r>
                <a:rPr lang="en-US" b="1"/>
                <a:t>  </a:t>
              </a:r>
              <a:endParaRPr lang="en-CH"/>
            </a:p>
          </p:txBody>
        </p:sp>
        <p:sp>
          <p:nvSpPr>
            <p:cNvPr id="10" name="TextBox 9">
              <a:extLst>
                <a:ext uri="{FF2B5EF4-FFF2-40B4-BE49-F238E27FC236}">
                  <a16:creationId xmlns:a16="http://schemas.microsoft.com/office/drawing/2014/main" id="{97B452A0-ECCD-4710-B130-9CF3A113B087}"/>
                </a:ext>
              </a:extLst>
            </p:cNvPr>
            <p:cNvSpPr txBox="1"/>
            <p:nvPr/>
          </p:nvSpPr>
          <p:spPr>
            <a:xfrm>
              <a:off x="12338362" y="6640269"/>
              <a:ext cx="2093027" cy="369332"/>
            </a:xfrm>
            <a:prstGeom prst="rect">
              <a:avLst/>
            </a:prstGeom>
            <a:solidFill>
              <a:schemeClr val="bg1"/>
            </a:solidFill>
          </p:spPr>
          <p:txBody>
            <a:bodyPr wrap="square" rtlCol="0" anchor="t">
              <a:spAutoFit/>
            </a:bodyPr>
            <a:lstStyle/>
            <a:p>
              <a:r>
                <a:rPr lang="en-US" b="1"/>
                <a:t>Inundaciones</a:t>
              </a:r>
              <a:r>
                <a:rPr lang="en-US"/>
                <a:t> </a:t>
              </a:r>
              <a:endParaRPr lang="en-CH"/>
            </a:p>
          </p:txBody>
        </p:sp>
        <p:sp>
          <p:nvSpPr>
            <p:cNvPr id="11" name="TextBox 10">
              <a:extLst>
                <a:ext uri="{FF2B5EF4-FFF2-40B4-BE49-F238E27FC236}">
                  <a16:creationId xmlns:a16="http://schemas.microsoft.com/office/drawing/2014/main" id="{26C998A2-0440-4070-A924-7180A3C3640C}"/>
                </a:ext>
              </a:extLst>
            </p:cNvPr>
            <p:cNvSpPr txBox="1"/>
            <p:nvPr/>
          </p:nvSpPr>
          <p:spPr>
            <a:xfrm>
              <a:off x="10825000" y="7995228"/>
              <a:ext cx="2093027" cy="369332"/>
            </a:xfrm>
            <a:prstGeom prst="rect">
              <a:avLst/>
            </a:prstGeom>
            <a:solidFill>
              <a:schemeClr val="bg1"/>
            </a:solidFill>
          </p:spPr>
          <p:txBody>
            <a:bodyPr wrap="square" rtlCol="0" anchor="t">
              <a:spAutoFit/>
            </a:bodyPr>
            <a:lstStyle/>
            <a:p>
              <a:r>
                <a:rPr lang="en-US" b="1"/>
                <a:t>Inundaciones</a:t>
              </a:r>
              <a:r>
                <a:rPr lang="en-US"/>
                <a:t> </a:t>
              </a:r>
              <a:endParaRPr lang="en-CH"/>
            </a:p>
          </p:txBody>
        </p:sp>
        <p:sp>
          <p:nvSpPr>
            <p:cNvPr id="12" name="TextBox 11">
              <a:extLst>
                <a:ext uri="{FF2B5EF4-FFF2-40B4-BE49-F238E27FC236}">
                  <a16:creationId xmlns:a16="http://schemas.microsoft.com/office/drawing/2014/main" id="{E9D33223-B84B-4404-8366-DA6423749295}"/>
                </a:ext>
              </a:extLst>
            </p:cNvPr>
            <p:cNvSpPr txBox="1"/>
            <p:nvPr/>
          </p:nvSpPr>
          <p:spPr>
            <a:xfrm>
              <a:off x="7420691" y="1179468"/>
              <a:ext cx="2093027" cy="369332"/>
            </a:xfrm>
            <a:prstGeom prst="rect">
              <a:avLst/>
            </a:prstGeom>
            <a:solidFill>
              <a:schemeClr val="bg1"/>
            </a:solidFill>
          </p:spPr>
          <p:txBody>
            <a:bodyPr wrap="square" rtlCol="0" anchor="t">
              <a:spAutoFit/>
            </a:bodyPr>
            <a:lstStyle/>
            <a:p>
              <a:r>
                <a:rPr lang="en-US" b="1" err="1"/>
                <a:t>Olas</a:t>
              </a:r>
              <a:r>
                <a:rPr lang="en-US" b="1"/>
                <a:t>  de calor</a:t>
              </a:r>
              <a:r>
                <a:rPr lang="en-US"/>
                <a:t> </a:t>
              </a:r>
              <a:endParaRPr lang="en-CH"/>
            </a:p>
          </p:txBody>
        </p:sp>
        <p:sp>
          <p:nvSpPr>
            <p:cNvPr id="14" name="TextBox 13">
              <a:extLst>
                <a:ext uri="{FF2B5EF4-FFF2-40B4-BE49-F238E27FC236}">
                  <a16:creationId xmlns:a16="http://schemas.microsoft.com/office/drawing/2014/main" id="{A17A4FC7-15C2-491C-B6FC-8781F1852A80}"/>
                </a:ext>
              </a:extLst>
            </p:cNvPr>
            <p:cNvSpPr txBox="1"/>
            <p:nvPr/>
          </p:nvSpPr>
          <p:spPr>
            <a:xfrm>
              <a:off x="10985809" y="5572998"/>
              <a:ext cx="1759232" cy="369332"/>
            </a:xfrm>
            <a:prstGeom prst="rect">
              <a:avLst/>
            </a:prstGeom>
            <a:solidFill>
              <a:schemeClr val="bg1"/>
            </a:solidFill>
          </p:spPr>
          <p:txBody>
            <a:bodyPr wrap="square" rtlCol="0" anchor="t">
              <a:spAutoFit/>
            </a:bodyPr>
            <a:lstStyle/>
            <a:p>
              <a:r>
                <a:rPr lang="en-US" b="1" err="1"/>
                <a:t>Olas</a:t>
              </a:r>
              <a:r>
                <a:rPr lang="en-US" b="1"/>
                <a:t>  de calor</a:t>
              </a:r>
              <a:r>
                <a:rPr lang="en-US"/>
                <a:t> </a:t>
              </a:r>
              <a:endParaRPr lang="en-CH"/>
            </a:p>
          </p:txBody>
        </p:sp>
        <p:sp>
          <p:nvSpPr>
            <p:cNvPr id="17" name="TextBox 16">
              <a:extLst>
                <a:ext uri="{FF2B5EF4-FFF2-40B4-BE49-F238E27FC236}">
                  <a16:creationId xmlns:a16="http://schemas.microsoft.com/office/drawing/2014/main" id="{14B9FAB0-1769-48F7-87AA-C23B9200C7C2}"/>
                </a:ext>
              </a:extLst>
            </p:cNvPr>
            <p:cNvSpPr txBox="1"/>
            <p:nvPr/>
          </p:nvSpPr>
          <p:spPr>
            <a:xfrm>
              <a:off x="7459437" y="5663293"/>
              <a:ext cx="1436915"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Plaga de langostas</a:t>
              </a:r>
            </a:p>
          </p:txBody>
        </p:sp>
        <p:sp>
          <p:nvSpPr>
            <p:cNvPr id="18" name="TextBox 17">
              <a:extLst>
                <a:ext uri="{FF2B5EF4-FFF2-40B4-BE49-F238E27FC236}">
                  <a16:creationId xmlns:a16="http://schemas.microsoft.com/office/drawing/2014/main" id="{3AD51CC9-1C3C-4700-BA7E-62ED7DF4F5E1}"/>
                </a:ext>
              </a:extLst>
            </p:cNvPr>
            <p:cNvSpPr txBox="1"/>
            <p:nvPr/>
          </p:nvSpPr>
          <p:spPr>
            <a:xfrm>
              <a:off x="14147346" y="8718097"/>
              <a:ext cx="27432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Incendios forestales</a:t>
              </a:r>
            </a:p>
          </p:txBody>
        </p:sp>
        <p:sp>
          <p:nvSpPr>
            <p:cNvPr id="19" name="TextBox 18">
              <a:extLst>
                <a:ext uri="{FF2B5EF4-FFF2-40B4-BE49-F238E27FC236}">
                  <a16:creationId xmlns:a16="http://schemas.microsoft.com/office/drawing/2014/main" id="{FB0FD152-2D68-469F-AC30-B6BF5E467218}"/>
                </a:ext>
              </a:extLst>
            </p:cNvPr>
            <p:cNvSpPr txBox="1"/>
            <p:nvPr/>
          </p:nvSpPr>
          <p:spPr>
            <a:xfrm>
              <a:off x="7364186" y="7391401"/>
              <a:ext cx="1600201" cy="13849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Sequías y escasez de agua</a:t>
              </a:r>
            </a:p>
          </p:txBody>
        </p:sp>
        <p:sp>
          <p:nvSpPr>
            <p:cNvPr id="20" name="TextBox 19">
              <a:extLst>
                <a:ext uri="{FF2B5EF4-FFF2-40B4-BE49-F238E27FC236}">
                  <a16:creationId xmlns:a16="http://schemas.microsoft.com/office/drawing/2014/main" id="{31762D5D-935B-4A4B-ADA0-1AC33111C28C}"/>
                </a:ext>
              </a:extLst>
            </p:cNvPr>
            <p:cNvSpPr txBox="1"/>
            <p:nvPr/>
          </p:nvSpPr>
          <p:spPr>
            <a:xfrm>
              <a:off x="690994" y="485504"/>
              <a:ext cx="10665525" cy="553998"/>
            </a:xfrm>
            <a:prstGeom prst="rect">
              <a:avLst/>
            </a:prstGeom>
            <a:solidFill>
              <a:schemeClr val="bg1"/>
            </a:solidFill>
          </p:spPr>
          <p:txBody>
            <a:bodyPr wrap="square" rtlCol="0" anchor="t">
              <a:spAutoFit/>
            </a:bodyPr>
            <a:lstStyle/>
            <a:p>
              <a:r>
                <a:rPr lang="en-CH" sz="3000" b="1">
                  <a:cs typeface="Calibri"/>
                </a:rPr>
                <a:t>Riesgos compuestos climáticos durante la pandemia de COVID-19</a:t>
              </a:r>
              <a:endParaRPr lang="en-CH" sz="3000" b="1"/>
            </a:p>
          </p:txBody>
        </p:sp>
        <p:sp>
          <p:nvSpPr>
            <p:cNvPr id="21" name="TextBox 20">
              <a:extLst>
                <a:ext uri="{FF2B5EF4-FFF2-40B4-BE49-F238E27FC236}">
                  <a16:creationId xmlns:a16="http://schemas.microsoft.com/office/drawing/2014/main" id="{EC5EC3CB-3236-46C5-A043-42BD8C9558EC}"/>
                </a:ext>
              </a:extLst>
            </p:cNvPr>
            <p:cNvSpPr txBox="1"/>
            <p:nvPr/>
          </p:nvSpPr>
          <p:spPr>
            <a:xfrm>
              <a:off x="1363436" y="9241971"/>
              <a:ext cx="7219950" cy="9233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Los riesgos que se atribuyen al clima probablemente coincidan con el brote de COVID-19 alrededor del mundo, ocasionando desastres o aumentando las probabilidades en los próximos 12 a 18 meses.</a:t>
              </a:r>
            </a:p>
          </p:txBody>
        </p:sp>
        <p:sp>
          <p:nvSpPr>
            <p:cNvPr id="22" name="TextBox 21">
              <a:extLst>
                <a:ext uri="{FF2B5EF4-FFF2-40B4-BE49-F238E27FC236}">
                  <a16:creationId xmlns:a16="http://schemas.microsoft.com/office/drawing/2014/main" id="{91AF50FC-AB19-4984-82D3-F797A22419FB}"/>
                </a:ext>
              </a:extLst>
            </p:cNvPr>
            <p:cNvSpPr txBox="1"/>
            <p:nvPr/>
          </p:nvSpPr>
          <p:spPr>
            <a:xfrm>
              <a:off x="8384721" y="9173934"/>
              <a:ext cx="410391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cs typeface="Calibri"/>
              </a:endParaRPr>
            </a:p>
          </p:txBody>
        </p:sp>
        <p:sp>
          <p:nvSpPr>
            <p:cNvPr id="3" name="Rectangle 2">
              <a:extLst>
                <a:ext uri="{FF2B5EF4-FFF2-40B4-BE49-F238E27FC236}">
                  <a16:creationId xmlns:a16="http://schemas.microsoft.com/office/drawing/2014/main" id="{B366563B-5822-4F6E-A0FD-291C743C2ACD}"/>
                </a:ext>
              </a:extLst>
            </p:cNvPr>
            <p:cNvSpPr/>
            <p:nvPr/>
          </p:nvSpPr>
          <p:spPr>
            <a:xfrm>
              <a:off x="10912928" y="9798657"/>
              <a:ext cx="6953057" cy="369332"/>
            </a:xfrm>
            <a:prstGeom prst="rect">
              <a:avLst/>
            </a:prstGeom>
          </p:spPr>
          <p:txBody>
            <a:bodyPr wrap="none">
              <a:spAutoFit/>
            </a:bodyPr>
            <a:lstStyle/>
            <a:p>
              <a:r>
                <a:rPr lang="en-US" b="1"/>
                <a:t>Fuente</a:t>
              </a:r>
              <a:r>
                <a:rPr lang="en-US"/>
                <a:t> : </a:t>
              </a:r>
              <a:r>
                <a:rPr lang="en-CH"/>
                <a:t>https://www.nature.com/articles/s41558-020-0804-2/figures/1</a:t>
              </a:r>
            </a:p>
          </p:txBody>
        </p:sp>
      </p:grpSp>
    </p:spTree>
    <p:extLst>
      <p:ext uri="{BB962C8B-B14F-4D97-AF65-F5344CB8AC3E}">
        <p14:creationId xmlns:p14="http://schemas.microsoft.com/office/powerpoint/2010/main" val="1078457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1000" y="381000"/>
            <a:ext cx="955049" cy="955049"/>
          </a:xfrm>
          <a:prstGeom prst="rect">
            <a:avLst/>
          </a:prstGeom>
        </p:spPr>
      </p:pic>
      <p:pic>
        <p:nvPicPr>
          <p:cNvPr id="8" name="Picture 8"/>
          <p:cNvPicPr>
            <a:picLocks noChangeAspect="1"/>
          </p:cNvPicPr>
          <p:nvPr/>
        </p:nvPicPr>
        <p:blipFill>
          <a:blip r:embed="rId3"/>
          <a:srcRect/>
          <a:stretch>
            <a:fillRect/>
          </a:stretch>
        </p:blipFill>
        <p:spPr>
          <a:xfrm rot="-10800000">
            <a:off x="16951951" y="8950951"/>
            <a:ext cx="955049" cy="955049"/>
          </a:xfrm>
          <a:prstGeom prst="rect">
            <a:avLst/>
          </a:prstGeom>
        </p:spPr>
      </p:pic>
      <p:sp>
        <p:nvSpPr>
          <p:cNvPr id="3" name="TextBox 2">
            <a:extLst>
              <a:ext uri="{FF2B5EF4-FFF2-40B4-BE49-F238E27FC236}">
                <a16:creationId xmlns:a16="http://schemas.microsoft.com/office/drawing/2014/main" id="{DC3A3A8A-E1BF-4893-8340-42E1CAE07D7E}"/>
              </a:ext>
            </a:extLst>
          </p:cNvPr>
          <p:cNvSpPr txBox="1"/>
          <p:nvPr/>
        </p:nvSpPr>
        <p:spPr>
          <a:xfrm>
            <a:off x="859076" y="459920"/>
            <a:ext cx="16469230" cy="1569660"/>
          </a:xfrm>
          <a:prstGeom prst="rect">
            <a:avLst/>
          </a:prstGeom>
          <a:noFill/>
        </p:spPr>
        <p:txBody>
          <a:bodyPr wrap="square" rtlCol="0" anchor="t">
            <a:spAutoFit/>
          </a:bodyPr>
          <a:lstStyle/>
          <a:p>
            <a:r>
              <a:rPr lang="en-US" sz="4800" b="1">
                <a:solidFill>
                  <a:schemeClr val="bg1"/>
                </a:solidFill>
              </a:rPr>
              <a:t>Los, Desastres no se </a:t>
            </a:r>
            <a:r>
              <a:rPr lang="en-US" sz="4800" b="1" err="1">
                <a:solidFill>
                  <a:schemeClr val="bg1"/>
                </a:solidFill>
              </a:rPr>
              <a:t>detienen</a:t>
            </a:r>
            <a:r>
              <a:rPr lang="en-US" sz="4800" b="1">
                <a:solidFill>
                  <a:schemeClr val="bg1"/>
                </a:solidFill>
              </a:rPr>
              <a:t>…. </a:t>
            </a:r>
          </a:p>
          <a:p>
            <a:pPr algn="r"/>
            <a:r>
              <a:rPr lang="en-US" sz="4800" b="1">
                <a:solidFill>
                  <a:srgbClr val="FFFF00"/>
                </a:solidFill>
              </a:rPr>
              <a:t>“</a:t>
            </a:r>
            <a:r>
              <a:rPr lang="en-US" sz="4800" b="1" err="1">
                <a:solidFill>
                  <a:srgbClr val="FFFF00"/>
                </a:solidFill>
              </a:rPr>
              <a:t>Invertir</a:t>
            </a:r>
            <a:r>
              <a:rPr lang="en-US" sz="4800" b="1">
                <a:solidFill>
                  <a:srgbClr val="FFFF00"/>
                </a:solidFill>
              </a:rPr>
              <a:t> en la </a:t>
            </a:r>
            <a:r>
              <a:rPr lang="en-US" sz="4800" b="1" err="1">
                <a:solidFill>
                  <a:srgbClr val="FFFF00"/>
                </a:solidFill>
              </a:rPr>
              <a:t>Reducción</a:t>
            </a:r>
            <a:r>
              <a:rPr lang="en-US" sz="4800" b="1">
                <a:solidFill>
                  <a:srgbClr val="FFFF00"/>
                </a:solidFill>
              </a:rPr>
              <a:t> de </a:t>
            </a:r>
            <a:r>
              <a:rPr lang="en-US" sz="4800" b="1" err="1">
                <a:solidFill>
                  <a:srgbClr val="FFFF00"/>
                </a:solidFill>
              </a:rPr>
              <a:t>Riesgos</a:t>
            </a:r>
            <a:r>
              <a:rPr lang="en-US" sz="4800" b="1">
                <a:solidFill>
                  <a:srgbClr val="FFFF00"/>
                </a:solidFill>
              </a:rPr>
              <a:t> </a:t>
            </a:r>
            <a:r>
              <a:rPr lang="en-US" sz="4800" b="1" err="1">
                <a:solidFill>
                  <a:srgbClr val="FFFF00"/>
                </a:solidFill>
              </a:rPr>
              <a:t>también</a:t>
            </a:r>
            <a:r>
              <a:rPr lang="en-US" sz="4800" b="1">
                <a:solidFill>
                  <a:srgbClr val="FFFF00"/>
                </a:solidFill>
              </a:rPr>
              <a:t> es una </a:t>
            </a:r>
            <a:r>
              <a:rPr lang="en-US" sz="4800" b="1" err="1">
                <a:solidFill>
                  <a:srgbClr val="FFFF00"/>
                </a:solidFill>
              </a:rPr>
              <a:t>prioridad</a:t>
            </a:r>
            <a:r>
              <a:rPr lang="en-US" sz="4800" b="1">
                <a:solidFill>
                  <a:srgbClr val="FFFF00"/>
                </a:solidFill>
              </a:rPr>
              <a:t>”</a:t>
            </a:r>
            <a:endParaRPr lang="en-CH" sz="4800" b="1">
              <a:solidFill>
                <a:srgbClr val="FFFF00"/>
              </a:solidFill>
              <a:cs typeface="Calibri"/>
            </a:endParaRPr>
          </a:p>
        </p:txBody>
      </p:sp>
      <p:pic>
        <p:nvPicPr>
          <p:cNvPr id="11" name="Picture 11" descr="A person standing next to a body of water&#10;&#10;Description generated with high confidence">
            <a:extLst>
              <a:ext uri="{FF2B5EF4-FFF2-40B4-BE49-F238E27FC236}">
                <a16:creationId xmlns:a16="http://schemas.microsoft.com/office/drawing/2014/main" id="{EF995DFE-B96F-4021-BC2C-E404F77B0A2D}"/>
              </a:ext>
            </a:extLst>
          </p:cNvPr>
          <p:cNvPicPr>
            <a:picLocks noChangeAspect="1"/>
          </p:cNvPicPr>
          <p:nvPr/>
        </p:nvPicPr>
        <p:blipFill>
          <a:blip r:embed="rId4"/>
          <a:stretch>
            <a:fillRect/>
          </a:stretch>
        </p:blipFill>
        <p:spPr>
          <a:xfrm>
            <a:off x="4957011" y="6405825"/>
            <a:ext cx="4352757" cy="2442386"/>
          </a:xfrm>
          <a:prstGeom prst="rect">
            <a:avLst/>
          </a:prstGeom>
        </p:spPr>
      </p:pic>
      <p:pic>
        <p:nvPicPr>
          <p:cNvPr id="12" name="Picture 12" descr="A picture containing person, outdoor, building, boy&#10;&#10;Description generated with very high confidence">
            <a:extLst>
              <a:ext uri="{FF2B5EF4-FFF2-40B4-BE49-F238E27FC236}">
                <a16:creationId xmlns:a16="http://schemas.microsoft.com/office/drawing/2014/main" id="{7BD94A80-2DE6-4A05-8600-92C2D82EBA22}"/>
              </a:ext>
            </a:extLst>
          </p:cNvPr>
          <p:cNvPicPr>
            <a:picLocks noChangeAspect="1"/>
          </p:cNvPicPr>
          <p:nvPr/>
        </p:nvPicPr>
        <p:blipFill>
          <a:blip r:embed="rId5"/>
          <a:stretch>
            <a:fillRect/>
          </a:stretch>
        </p:blipFill>
        <p:spPr>
          <a:xfrm>
            <a:off x="13360400" y="6482025"/>
            <a:ext cx="4229100" cy="2377550"/>
          </a:xfrm>
          <a:prstGeom prst="rect">
            <a:avLst/>
          </a:prstGeom>
        </p:spPr>
      </p:pic>
      <p:pic>
        <p:nvPicPr>
          <p:cNvPr id="13" name="Picture 13" descr="A group of people in a pool&#10;&#10;Description generated with very high confidence">
            <a:extLst>
              <a:ext uri="{FF2B5EF4-FFF2-40B4-BE49-F238E27FC236}">
                <a16:creationId xmlns:a16="http://schemas.microsoft.com/office/drawing/2014/main" id="{C7B28FC8-DD81-4B1B-A2E1-DEB87B12023A}"/>
              </a:ext>
            </a:extLst>
          </p:cNvPr>
          <p:cNvPicPr>
            <a:picLocks noChangeAspect="1"/>
          </p:cNvPicPr>
          <p:nvPr/>
        </p:nvPicPr>
        <p:blipFill>
          <a:blip r:embed="rId6"/>
          <a:stretch>
            <a:fillRect/>
          </a:stretch>
        </p:blipFill>
        <p:spPr>
          <a:xfrm>
            <a:off x="9626600" y="6446684"/>
            <a:ext cx="3352800" cy="2460931"/>
          </a:xfrm>
          <a:prstGeom prst="rect">
            <a:avLst/>
          </a:prstGeom>
        </p:spPr>
      </p:pic>
      <p:pic>
        <p:nvPicPr>
          <p:cNvPr id="14" name="Picture 14" descr="A group of people that are standing in the water&#10;&#10;Description generated with very high confidence">
            <a:extLst>
              <a:ext uri="{FF2B5EF4-FFF2-40B4-BE49-F238E27FC236}">
                <a16:creationId xmlns:a16="http://schemas.microsoft.com/office/drawing/2014/main" id="{7F936A99-585D-483F-AA29-ABA8BE8960FB}"/>
              </a:ext>
            </a:extLst>
          </p:cNvPr>
          <p:cNvPicPr>
            <a:picLocks noChangeAspect="1"/>
          </p:cNvPicPr>
          <p:nvPr/>
        </p:nvPicPr>
        <p:blipFill>
          <a:blip r:embed="rId7"/>
          <a:stretch>
            <a:fillRect/>
          </a:stretch>
        </p:blipFill>
        <p:spPr>
          <a:xfrm>
            <a:off x="571500" y="6378388"/>
            <a:ext cx="4000500" cy="2508624"/>
          </a:xfrm>
          <a:prstGeom prst="rect">
            <a:avLst/>
          </a:prstGeom>
        </p:spPr>
      </p:pic>
      <p:pic>
        <p:nvPicPr>
          <p:cNvPr id="15" name="Picture 15" descr="A group of people in a forest&#10;&#10;Description generated with very high confidence">
            <a:extLst>
              <a:ext uri="{FF2B5EF4-FFF2-40B4-BE49-F238E27FC236}">
                <a16:creationId xmlns:a16="http://schemas.microsoft.com/office/drawing/2014/main" id="{43E160FC-3D2E-42E2-BB5C-0592DABBE947}"/>
              </a:ext>
            </a:extLst>
          </p:cNvPr>
          <p:cNvPicPr>
            <a:picLocks noChangeAspect="1"/>
          </p:cNvPicPr>
          <p:nvPr/>
        </p:nvPicPr>
        <p:blipFill>
          <a:blip r:embed="rId8"/>
          <a:stretch>
            <a:fillRect/>
          </a:stretch>
        </p:blipFill>
        <p:spPr>
          <a:xfrm>
            <a:off x="3352800" y="3143240"/>
            <a:ext cx="5067300" cy="2882919"/>
          </a:xfrm>
          <a:prstGeom prst="rect">
            <a:avLst/>
          </a:prstGeom>
        </p:spPr>
      </p:pic>
      <p:pic>
        <p:nvPicPr>
          <p:cNvPr id="16" name="Picture 10">
            <a:extLst>
              <a:ext uri="{FF2B5EF4-FFF2-40B4-BE49-F238E27FC236}">
                <a16:creationId xmlns:a16="http://schemas.microsoft.com/office/drawing/2014/main" id="{CF3B7EDA-767F-4F7C-8DB8-8EDFB853E19A}"/>
              </a:ext>
            </a:extLst>
          </p:cNvPr>
          <p:cNvPicPr>
            <a:picLocks noChangeAspect="1"/>
          </p:cNvPicPr>
          <p:nvPr/>
        </p:nvPicPr>
        <p:blipFill>
          <a:blip r:embed="rId9"/>
          <a:srcRect/>
          <a:stretch>
            <a:fillRect/>
          </a:stretch>
        </p:blipFill>
        <p:spPr>
          <a:xfrm>
            <a:off x="12913489" y="8649774"/>
            <a:ext cx="3840650" cy="1734294"/>
          </a:xfrm>
          <a:prstGeom prst="rect">
            <a:avLst/>
          </a:prstGeom>
        </p:spPr>
      </p:pic>
      <p:sp>
        <p:nvSpPr>
          <p:cNvPr id="4" name="TextBox 3">
            <a:extLst>
              <a:ext uri="{FF2B5EF4-FFF2-40B4-BE49-F238E27FC236}">
                <a16:creationId xmlns:a16="http://schemas.microsoft.com/office/drawing/2014/main" id="{CF55FC97-4A12-432D-872E-5CC9DE6A76C6}"/>
              </a:ext>
            </a:extLst>
          </p:cNvPr>
          <p:cNvSpPr txBox="1"/>
          <p:nvPr/>
        </p:nvSpPr>
        <p:spPr>
          <a:xfrm>
            <a:off x="261258" y="5146222"/>
            <a:ext cx="31922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ea typeface="+mn-lt"/>
                <a:cs typeface="+mn-lt"/>
              </a:rPr>
              <a:t>18.05.2020 - </a:t>
            </a:r>
            <a:r>
              <a:rPr lang="en-US" err="1">
                <a:solidFill>
                  <a:srgbClr val="FFFFFF"/>
                </a:solidFill>
                <a:ea typeface="+mn-lt"/>
                <a:cs typeface="+mn-lt"/>
              </a:rPr>
              <a:t>Lluvias</a:t>
            </a:r>
            <a:r>
              <a:rPr lang="en-US">
                <a:solidFill>
                  <a:srgbClr val="FFFFFF"/>
                </a:solidFill>
                <a:ea typeface="+mn-lt"/>
                <a:cs typeface="+mn-lt"/>
              </a:rPr>
              <a:t> </a:t>
            </a:r>
            <a:r>
              <a:rPr lang="en-US" err="1">
                <a:solidFill>
                  <a:srgbClr val="FFFFFF"/>
                </a:solidFill>
                <a:ea typeface="+mn-lt"/>
                <a:cs typeface="+mn-lt"/>
              </a:rPr>
              <a:t>dejan</a:t>
            </a:r>
            <a:r>
              <a:rPr lang="en-US">
                <a:solidFill>
                  <a:srgbClr val="FFFFFF"/>
                </a:solidFill>
                <a:ea typeface="+mn-lt"/>
                <a:cs typeface="+mn-lt"/>
              </a:rPr>
              <a:t> </a:t>
            </a:r>
            <a:r>
              <a:rPr lang="en-US" err="1">
                <a:solidFill>
                  <a:srgbClr val="FFFFFF"/>
                </a:solidFill>
                <a:ea typeface="+mn-lt"/>
                <a:cs typeface="+mn-lt"/>
              </a:rPr>
              <a:t>tres</a:t>
            </a:r>
            <a:r>
              <a:rPr lang="en-US">
                <a:solidFill>
                  <a:srgbClr val="FFFFFF"/>
                </a:solidFill>
                <a:ea typeface="+mn-lt"/>
                <a:cs typeface="+mn-lt"/>
              </a:rPr>
              <a:t> </a:t>
            </a:r>
            <a:r>
              <a:rPr lang="en-US" err="1">
                <a:solidFill>
                  <a:srgbClr val="FFFFFF"/>
                </a:solidFill>
                <a:ea typeface="+mn-lt"/>
                <a:cs typeface="+mn-lt"/>
              </a:rPr>
              <a:t>muertos</a:t>
            </a:r>
            <a:r>
              <a:rPr lang="en-US">
                <a:solidFill>
                  <a:srgbClr val="FFFFFF"/>
                </a:solidFill>
                <a:ea typeface="+mn-lt"/>
                <a:cs typeface="+mn-lt"/>
              </a:rPr>
              <a:t> y </a:t>
            </a:r>
            <a:r>
              <a:rPr lang="en-US" err="1">
                <a:solidFill>
                  <a:srgbClr val="FFFFFF"/>
                </a:solidFill>
                <a:ea typeface="+mn-lt"/>
                <a:cs typeface="+mn-lt"/>
              </a:rPr>
              <a:t>más</a:t>
            </a:r>
            <a:r>
              <a:rPr lang="en-US">
                <a:solidFill>
                  <a:srgbClr val="FFFFFF"/>
                </a:solidFill>
                <a:ea typeface="+mn-lt"/>
                <a:cs typeface="+mn-lt"/>
              </a:rPr>
              <a:t> de 150,000 </a:t>
            </a:r>
            <a:r>
              <a:rPr lang="en-US" err="1">
                <a:solidFill>
                  <a:srgbClr val="FFFFFF"/>
                </a:solidFill>
                <a:ea typeface="+mn-lt"/>
                <a:cs typeface="+mn-lt"/>
              </a:rPr>
              <a:t>afectados</a:t>
            </a:r>
            <a:r>
              <a:rPr lang="en-US">
                <a:solidFill>
                  <a:srgbClr val="FFFFFF"/>
                </a:solidFill>
                <a:ea typeface="+mn-lt"/>
                <a:cs typeface="+mn-lt"/>
              </a:rPr>
              <a:t> en Guatemala (AFP)</a:t>
            </a:r>
            <a:endParaRPr lang="en-US">
              <a:solidFill>
                <a:srgbClr val="FFFFFF"/>
              </a:solidFill>
            </a:endParaRPr>
          </a:p>
        </p:txBody>
      </p:sp>
      <p:sp>
        <p:nvSpPr>
          <p:cNvPr id="6" name="TextBox 5">
            <a:extLst>
              <a:ext uri="{FF2B5EF4-FFF2-40B4-BE49-F238E27FC236}">
                <a16:creationId xmlns:a16="http://schemas.microsoft.com/office/drawing/2014/main" id="{1D6B2A60-85D4-4469-A989-6C89F906CEC5}"/>
              </a:ext>
            </a:extLst>
          </p:cNvPr>
          <p:cNvSpPr txBox="1"/>
          <p:nvPr/>
        </p:nvSpPr>
        <p:spPr>
          <a:xfrm>
            <a:off x="6044293" y="9105900"/>
            <a:ext cx="67845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a:cs typeface="Arial"/>
              </a:rPr>
              <a:t>20.05.2020 - </a:t>
            </a:r>
            <a:r>
              <a:rPr lang="en-US" err="1">
                <a:solidFill>
                  <a:schemeClr val="bg1"/>
                </a:solidFill>
                <a:latin typeface="Arial"/>
                <a:cs typeface="Arial"/>
              </a:rPr>
              <a:t>Ciclón</a:t>
            </a:r>
            <a:r>
              <a:rPr lang="en-US">
                <a:solidFill>
                  <a:schemeClr val="bg1"/>
                </a:solidFill>
                <a:latin typeface="Arial"/>
                <a:cs typeface="Arial"/>
              </a:rPr>
              <a:t> </a:t>
            </a:r>
            <a:r>
              <a:rPr lang="en-US" err="1">
                <a:solidFill>
                  <a:schemeClr val="bg1"/>
                </a:solidFill>
                <a:latin typeface="Arial"/>
                <a:cs typeface="Arial"/>
              </a:rPr>
              <a:t>Amphan</a:t>
            </a:r>
            <a:r>
              <a:rPr lang="en-US">
                <a:solidFill>
                  <a:schemeClr val="bg1"/>
                </a:solidFill>
                <a:latin typeface="Arial"/>
                <a:cs typeface="Arial"/>
              </a:rPr>
              <a:t> </a:t>
            </a:r>
            <a:r>
              <a:rPr lang="en-US" err="1">
                <a:solidFill>
                  <a:schemeClr val="bg1"/>
                </a:solidFill>
                <a:latin typeface="Arial"/>
                <a:cs typeface="Arial"/>
              </a:rPr>
              <a:t>azota</a:t>
            </a:r>
            <a:r>
              <a:rPr lang="en-US">
                <a:solidFill>
                  <a:schemeClr val="bg1"/>
                </a:solidFill>
                <a:latin typeface="Arial"/>
                <a:cs typeface="Arial"/>
              </a:rPr>
              <a:t> India y Bangladesh, y </a:t>
            </a:r>
            <a:r>
              <a:rPr lang="en-US" err="1">
                <a:solidFill>
                  <a:schemeClr val="bg1"/>
                </a:solidFill>
                <a:latin typeface="Arial"/>
                <a:cs typeface="Arial"/>
              </a:rPr>
              <a:t>deja</a:t>
            </a:r>
            <a:r>
              <a:rPr lang="en-US">
                <a:solidFill>
                  <a:schemeClr val="bg1"/>
                </a:solidFill>
                <a:latin typeface="Arial"/>
                <a:cs typeface="Arial"/>
              </a:rPr>
              <a:t> </a:t>
            </a:r>
            <a:r>
              <a:rPr lang="en-US" err="1">
                <a:solidFill>
                  <a:schemeClr val="bg1"/>
                </a:solidFill>
                <a:latin typeface="Arial"/>
                <a:cs typeface="Arial"/>
              </a:rPr>
              <a:t>más</a:t>
            </a:r>
            <a:r>
              <a:rPr lang="en-US">
                <a:solidFill>
                  <a:schemeClr val="bg1"/>
                </a:solidFill>
                <a:latin typeface="Arial"/>
                <a:cs typeface="Arial"/>
              </a:rPr>
              <a:t> de 15 muertos. (EPA)</a:t>
            </a:r>
          </a:p>
        </p:txBody>
      </p:sp>
      <p:pic>
        <p:nvPicPr>
          <p:cNvPr id="7" name="Picture 8" descr="A person standing next to a river&#10;&#10;Description generated with very high confidence">
            <a:extLst>
              <a:ext uri="{FF2B5EF4-FFF2-40B4-BE49-F238E27FC236}">
                <a16:creationId xmlns:a16="http://schemas.microsoft.com/office/drawing/2014/main" id="{B84787AB-65A7-43C7-B714-9425B6E281AF}"/>
              </a:ext>
            </a:extLst>
          </p:cNvPr>
          <p:cNvPicPr>
            <a:picLocks noChangeAspect="1"/>
          </p:cNvPicPr>
          <p:nvPr/>
        </p:nvPicPr>
        <p:blipFill>
          <a:blip r:embed="rId10"/>
          <a:stretch>
            <a:fillRect/>
          </a:stretch>
        </p:blipFill>
        <p:spPr>
          <a:xfrm>
            <a:off x="8697686" y="3140529"/>
            <a:ext cx="4280807" cy="2890157"/>
          </a:xfrm>
          <a:prstGeom prst="rect">
            <a:avLst/>
          </a:prstGeom>
        </p:spPr>
      </p:pic>
      <p:sp>
        <p:nvSpPr>
          <p:cNvPr id="17" name="TextBox 16">
            <a:extLst>
              <a:ext uri="{FF2B5EF4-FFF2-40B4-BE49-F238E27FC236}">
                <a16:creationId xmlns:a16="http://schemas.microsoft.com/office/drawing/2014/main" id="{A1C9407F-E600-4938-83CC-9BFDF74DFCB8}"/>
              </a:ext>
            </a:extLst>
          </p:cNvPr>
          <p:cNvSpPr txBox="1"/>
          <p:nvPr/>
        </p:nvSpPr>
        <p:spPr>
          <a:xfrm>
            <a:off x="13310508" y="5146222"/>
            <a:ext cx="31922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ea typeface="+mn-lt"/>
                <a:cs typeface="+mn-lt"/>
              </a:rPr>
              <a:t>17.05.2020 - </a:t>
            </a:r>
            <a:r>
              <a:rPr lang="en-US" err="1">
                <a:solidFill>
                  <a:srgbClr val="FFFFFF"/>
                </a:solidFill>
                <a:ea typeface="+mn-lt"/>
                <a:cs typeface="+mn-lt"/>
              </a:rPr>
              <a:t>Lluvias</a:t>
            </a:r>
            <a:r>
              <a:rPr lang="en-US">
                <a:solidFill>
                  <a:srgbClr val="FFFFFF"/>
                </a:solidFill>
                <a:ea typeface="+mn-lt"/>
                <a:cs typeface="+mn-lt"/>
              </a:rPr>
              <a:t> intensas en Wisconsin, USA. (Milwaukee Journal Sentinel)</a:t>
            </a:r>
            <a:endParaRPr lang="en-US">
              <a:solidFill>
                <a:srgbClr val="FFFFFF"/>
              </a:solidFill>
            </a:endParaRPr>
          </a:p>
        </p:txBody>
      </p:sp>
      <p:sp>
        <p:nvSpPr>
          <p:cNvPr id="18" name="TextBox 17">
            <a:extLst>
              <a:ext uri="{FF2B5EF4-FFF2-40B4-BE49-F238E27FC236}">
                <a16:creationId xmlns:a16="http://schemas.microsoft.com/office/drawing/2014/main" id="{60488D69-A7A2-4F69-A3E5-469B58583B04}"/>
              </a:ext>
            </a:extLst>
          </p:cNvPr>
          <p:cNvSpPr txBox="1"/>
          <p:nvPr/>
        </p:nvSpPr>
        <p:spPr>
          <a:xfrm>
            <a:off x="383722" y="8956222"/>
            <a:ext cx="41719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ea typeface="+mn-lt"/>
                <a:cs typeface="+mn-lt"/>
              </a:rPr>
              <a:t>17.05.2020 - Un millón de personas desplazadas, y 400,000 afectadas en Somalia. (AP)</a:t>
            </a:r>
            <a:endParaRPr lang="en-US">
              <a:solidFill>
                <a:srgbClr val="FFFFFF"/>
              </a:solidFill>
            </a:endParaRPr>
          </a:p>
        </p:txBody>
      </p:sp>
    </p:spTree>
    <p:extLst>
      <p:ext uri="{BB962C8B-B14F-4D97-AF65-F5344CB8AC3E}">
        <p14:creationId xmlns:p14="http://schemas.microsoft.com/office/powerpoint/2010/main" val="3237033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A64B75360DA549B3CF420EC325D735" ma:contentTypeVersion="13" ma:contentTypeDescription="Create a new document." ma:contentTypeScope="" ma:versionID="0500422601aedd624ddb7d644924b15d">
  <xsd:schema xmlns:xsd="http://www.w3.org/2001/XMLSchema" xmlns:xs="http://www.w3.org/2001/XMLSchema" xmlns:p="http://schemas.microsoft.com/office/2006/metadata/properties" xmlns:ns3="5d02bbd8-3348-46c2-a037-060dc17e3d21" xmlns:ns4="78639716-2846-4d3f-a7fc-88cb6553f39f" targetNamespace="http://schemas.microsoft.com/office/2006/metadata/properties" ma:root="true" ma:fieldsID="809717c862d06d9b6e4b85391295481e" ns3:_="" ns4:_="">
    <xsd:import namespace="5d02bbd8-3348-46c2-a037-060dc17e3d21"/>
    <xsd:import namespace="78639716-2846-4d3f-a7fc-88cb6553f39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02bbd8-3348-46c2-a037-060dc17e3d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639716-2846-4d3f-a7fc-88cb6553f3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A33881-B5A0-4FC1-88A7-C9C23E227A0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3C77FCA-CFA0-4480-980D-E2B8877A4F3D}">
  <ds:schemaRefs>
    <ds:schemaRef ds:uri="http://schemas.microsoft.com/sharepoint/v3/contenttype/forms"/>
  </ds:schemaRefs>
</ds:datastoreItem>
</file>

<file path=customXml/itemProps3.xml><?xml version="1.0" encoding="utf-8"?>
<ds:datastoreItem xmlns:ds="http://schemas.openxmlformats.org/officeDocument/2006/customXml" ds:itemID="{5D253415-4270-4852-BE14-87E4EB7DCF52}">
  <ds:schemaRefs>
    <ds:schemaRef ds:uri="5d02bbd8-3348-46c2-a037-060dc17e3d21"/>
    <ds:schemaRef ds:uri="78639716-2846-4d3f-a7fc-88cb6553f3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3005</Words>
  <Application>Microsoft Office PowerPoint</Application>
  <PresentationFormat>Personalizado</PresentationFormat>
  <Paragraphs>268</Paragraphs>
  <Slides>23</Slides>
  <Notes>14</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23</vt:i4>
      </vt:variant>
    </vt:vector>
  </HeadingPairs>
  <TitlesOfParts>
    <vt:vector size="33" baseType="lpstr">
      <vt:lpstr>Times New Roman</vt:lpstr>
      <vt:lpstr>acumin-pro</vt:lpstr>
      <vt:lpstr>Montserrat</vt:lpstr>
      <vt:lpstr>Montserrat Classic Bold</vt:lpstr>
      <vt:lpstr>Wingdings</vt:lpstr>
      <vt:lpstr>Arial</vt:lpstr>
      <vt:lpstr>Calibri</vt:lpstr>
      <vt:lpstr>Montserrat Classic</vt:lpstr>
      <vt:lpstr>Montserrat Light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MEDINA</dc:creator>
  <cp:lastModifiedBy>JoseEdgardo BARAHONA</cp:lastModifiedBy>
  <cp:revision>2</cp:revision>
  <dcterms:created xsi:type="dcterms:W3CDTF">2020-05-21T17:18:22Z</dcterms:created>
  <dcterms:modified xsi:type="dcterms:W3CDTF">2020-05-22T14:02:18Z</dcterms:modified>
</cp:coreProperties>
</file>